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3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0.11003599999999999"/>
          <c:y val="6.5644499999999995E-2"/>
          <c:w val="0.88496399999999997"/>
          <c:h val="0.82472699999999999"/>
        </c:manualLayout>
      </c:layout>
      <c:barChart>
        <c:barDir val="col"/>
        <c:grouping val="clustered"/>
        <c:varyColors val="0"/>
        <c:ser>
          <c:idx val="0"/>
          <c:order val="0"/>
          <c:tx>
            <c:strRef>
              <c:f>Sheet1!$A$2</c:f>
              <c:strCache>
                <c:ptCount val="1"/>
                <c:pt idx="0">
                  <c:v>Size(in mb)</c:v>
                </c:pt>
              </c:strCache>
            </c:strRef>
          </c:tx>
          <c:spPr>
            <a:solidFill>
              <a:srgbClr val="969696"/>
            </a:solidFill>
            <a:ln w="12700" cap="flat">
              <a:noFill/>
              <a:miter lim="400000"/>
            </a:ln>
            <a:effectLst/>
          </c:spPr>
          <c:invertIfNegative val="0"/>
          <c:cat>
            <c:strRef>
              <c:f>Sheet1!$B$1:$G$1</c:f>
              <c:strCache>
                <c:ptCount val="6"/>
                <c:pt idx="1">
                  <c:v>Uncompressed</c:v>
                </c:pt>
                <c:pt idx="3">
                  <c:v>Compressed</c:v>
                </c:pt>
              </c:strCache>
            </c:strRef>
          </c:cat>
          <c:val>
            <c:numRef>
              <c:f>Sheet1!$B$2:$G$2</c:f>
              <c:numCache>
                <c:formatCode>General</c:formatCode>
                <c:ptCount val="4"/>
                <c:pt idx="1">
                  <c:v>8.3000000000000007</c:v>
                </c:pt>
                <c:pt idx="3">
                  <c:v>0.41499999999999998</c:v>
                </c:pt>
              </c:numCache>
            </c:numRef>
          </c:val>
          <c:extLst xmlns:c16r2="http://schemas.microsoft.com/office/drawing/2015/06/chart">
            <c:ext xmlns:c16="http://schemas.microsoft.com/office/drawing/2014/chart" uri="{C3380CC4-5D6E-409C-BE32-E72D297353CC}">
              <c16:uniqueId val="{00000000-8A3A-4F6F-9825-44FDDC5F21C2}"/>
            </c:ext>
          </c:extLst>
        </c:ser>
        <c:ser>
          <c:idx val="1"/>
          <c:order val="1"/>
          <c:tx>
            <c:strRef>
              <c:f>Sheet1!$A$3</c:f>
            </c:strRef>
          </c:tx>
          <c:spPr>
            <a:solidFill>
              <a:srgbClr val="646464"/>
            </a:solidFill>
            <a:ln w="12700" cap="flat">
              <a:noFill/>
              <a:miter lim="400000"/>
            </a:ln>
            <a:effectLst/>
          </c:spPr>
          <c:invertIfNegative val="0"/>
          <c:cat>
            <c:strRef>
              <c:f>Sheet1!$B$1:$G$1</c:f>
              <c:strCache>
                <c:ptCount val="6"/>
                <c:pt idx="1">
                  <c:v>Uncompressed</c:v>
                </c:pt>
                <c:pt idx="3">
                  <c:v>Compressed</c:v>
                </c:pt>
              </c:strCache>
            </c:strRef>
          </c:cat>
          <c:val>
            <c:numRef>
              <c:f>Sheet1!$B$3:$G$3</c:f>
            </c:numRef>
          </c:val>
          <c:extLst xmlns:c16r2="http://schemas.microsoft.com/office/drawing/2015/06/chart">
            <c:ext xmlns:c16="http://schemas.microsoft.com/office/drawing/2014/chart" uri="{C3380CC4-5D6E-409C-BE32-E72D297353CC}">
              <c16:uniqueId val="{00000001-8A3A-4F6F-9825-44FDDC5F21C2}"/>
            </c:ext>
          </c:extLst>
        </c:ser>
        <c:dLbls>
          <c:showLegendKey val="0"/>
          <c:showVal val="0"/>
          <c:showCatName val="0"/>
          <c:showSerName val="0"/>
          <c:showPercent val="0"/>
          <c:showBubbleSize val="0"/>
        </c:dLbls>
        <c:gapWidth val="40"/>
        <c:overlap val="-10"/>
        <c:axId val="-1677786768"/>
        <c:axId val="-1677788400"/>
      </c:barChart>
      <c:catAx>
        <c:axId val="-1677786768"/>
        <c:scaling>
          <c:orientation val="minMax"/>
        </c:scaling>
        <c:delete val="0"/>
        <c:axPos val="b"/>
        <c:numFmt formatCode="General" sourceLinked="0"/>
        <c:majorTickMark val="none"/>
        <c:minorTickMark val="none"/>
        <c:tickLblPos val="low"/>
        <c:spPr>
          <a:ln w="12700" cap="flat">
            <a:solidFill>
              <a:srgbClr val="FFFFFF"/>
            </a:solidFill>
            <a:prstDash val="solid"/>
            <a:miter lim="400000"/>
          </a:ln>
        </c:spPr>
        <c:txPr>
          <a:bodyPr rot="0"/>
          <a:lstStyle/>
          <a:p>
            <a:pPr>
              <a:defRPr sz="3400" b="0" i="0" u="none" strike="noStrike">
                <a:solidFill>
                  <a:srgbClr val="FFFFFF"/>
                </a:solidFill>
                <a:latin typeface="Graphik"/>
              </a:defRPr>
            </a:pPr>
            <a:endParaRPr lang="en-US"/>
          </a:p>
        </c:txPr>
        <c:crossAx val="-1677788400"/>
        <c:crosses val="autoZero"/>
        <c:auto val="1"/>
        <c:lblAlgn val="ctr"/>
        <c:lblOffset val="100"/>
        <c:noMultiLvlLbl val="1"/>
      </c:catAx>
      <c:valAx>
        <c:axId val="-1677788400"/>
        <c:scaling>
          <c:orientation val="minMax"/>
        </c:scaling>
        <c:delete val="0"/>
        <c:axPos val="l"/>
        <c:majorGridlines>
          <c:spPr>
            <a:ln w="12700" cap="flat">
              <a:solidFill>
                <a:srgbClr val="FFFFFF"/>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3400" b="0" i="0" u="none" strike="noStrike">
                <a:solidFill>
                  <a:srgbClr val="FFFFFF"/>
                </a:solidFill>
                <a:latin typeface="Graphik"/>
              </a:defRPr>
            </a:pPr>
            <a:endParaRPr lang="en-US"/>
          </a:p>
        </c:txPr>
        <c:crossAx val="-1677786768"/>
        <c:crosses val="autoZero"/>
        <c:crossBetween val="between"/>
        <c:majorUnit val="2.25"/>
        <c:minorUnit val="1.12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22793664"/>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Colourful clouds against a starry night sky"/>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urful clouds against a starry night sky"/>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cs.stanford.edu" TargetMode="External"/><Relationship Id="rId2" Type="http://schemas.openxmlformats.org/officeDocument/2006/relationships/image" Target="../media/image17.tif"/><Relationship Id="rId1" Type="http://schemas.openxmlformats.org/officeDocument/2006/relationships/slideLayout" Target="../slideLayouts/slideLayout8.xml"/><Relationship Id="rId4" Type="http://schemas.openxmlformats.org/officeDocument/2006/relationships/image" Target="../media/image18.tif"/></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hyperlink" Target="http://cs.stanford.edu" TargetMode="External"/><Relationship Id="rId7"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hyperlink" Target="http://cs.stanford.edu" TargetMode="External"/><Relationship Id="rId2" Type="http://schemas.openxmlformats.org/officeDocument/2006/relationships/image" Target="../media/image27.ti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s://ijisrt.com/jpeg" TargetMode="External"/><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JPEG Image Compression Standard(.jpg)"/>
          <p:cNvSpPr txBox="1">
            <a:spLocks noGrp="1"/>
          </p:cNvSpPr>
          <p:nvPr>
            <p:ph type="ctrTitle"/>
          </p:nvPr>
        </p:nvSpPr>
        <p:spPr>
          <a:xfrm>
            <a:off x="1767632" y="548910"/>
            <a:ext cx="21844001" cy="3879454"/>
          </a:xfrm>
          <a:prstGeom prst="rect">
            <a:avLst/>
          </a:prstGeom>
        </p:spPr>
        <p:txBody>
          <a:bodyPr/>
          <a:lstStyle>
            <a:lvl1pPr>
              <a:defRPr sz="10600" spc="-317"/>
            </a:lvl1pPr>
          </a:lstStyle>
          <a:p>
            <a:r>
              <a:t>JPEG Image Compression Standard(.jpg)</a:t>
            </a:r>
          </a:p>
        </p:txBody>
      </p:sp>
      <p:sp>
        <p:nvSpPr>
          <p:cNvPr id="152" name="Aditya Raina (202201466)…"/>
          <p:cNvSpPr txBox="1">
            <a:spLocks noGrp="1"/>
          </p:cNvSpPr>
          <p:nvPr>
            <p:ph type="body" idx="21"/>
          </p:nvPr>
        </p:nvSpPr>
        <p:spPr>
          <a:xfrm>
            <a:off x="1388900" y="9743357"/>
            <a:ext cx="21606200" cy="387945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Aditya Raina (202201466)</a:t>
            </a:r>
          </a:p>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Om Lachake (202201017)</a:t>
            </a:r>
          </a:p>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Parjanya Rajput (202201115)</a:t>
            </a:r>
          </a:p>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Ayushi Jani (202201141)</a:t>
            </a:r>
          </a:p>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Harshali Dharmik (202201214)</a:t>
            </a:r>
          </a:p>
          <a:p>
            <a:pPr marL="0" lvl="1" indent="457200" algn="ctr" defTabSz="825500">
              <a:spcBef>
                <a:spcPts val="0"/>
              </a:spcBef>
              <a:buClrTx/>
              <a:buSzTx/>
              <a:buNone/>
              <a:defRPr sz="3500">
                <a:solidFill>
                  <a:srgbClr val="D5D5D5"/>
                </a:solidFill>
                <a:latin typeface="Graphik Medium"/>
                <a:ea typeface="Graphik Medium"/>
                <a:cs typeface="Graphik Medium"/>
                <a:sym typeface="Graphik Medium"/>
              </a:defRPr>
            </a:pPr>
            <a:r>
              <a:t>Pari Chauhan (202201189)</a:t>
            </a:r>
          </a:p>
        </p:txBody>
      </p:sp>
      <p:sp>
        <p:nvSpPr>
          <p:cNvPr id="153" name="Rounded Rectangle"/>
          <p:cNvSpPr/>
          <p:nvPr/>
        </p:nvSpPr>
        <p:spPr>
          <a:xfrm>
            <a:off x="2022785" y="5278358"/>
            <a:ext cx="1814842" cy="1729497"/>
          </a:xfrm>
          <a:prstGeom prst="roundRect">
            <a:avLst>
              <a:gd name="adj" fmla="val 15000"/>
            </a:avLst>
          </a:prstGeom>
          <a:solidFill>
            <a:schemeClr val="accent5"/>
          </a:solidFill>
          <a:ln w="25400">
            <a:solidFill>
              <a:srgbClr val="000000"/>
            </a:solidFill>
            <a:miter lim="400000"/>
          </a:ln>
        </p:spPr>
        <p:txBody>
          <a:bodyPr lIns="50800" tIns="50800" rIns="50800" bIns="50800" anchor="ctr"/>
          <a:lstStyle/>
          <a:p>
            <a:pPr defTabSz="457200">
              <a:defRPr sz="3200">
                <a:solidFill>
                  <a:srgbClr val="FFFFFF"/>
                </a:solidFill>
                <a:latin typeface="Graphik Medium"/>
                <a:ea typeface="Graphik Medium"/>
                <a:cs typeface="Graphik Medium"/>
                <a:sym typeface="Graphik Medium"/>
              </a:defRPr>
            </a:pPr>
            <a:endParaRPr/>
          </a:p>
        </p:txBody>
      </p:sp>
      <p:sp>
        <p:nvSpPr>
          <p:cNvPr id="154" name="Rounded Rectangle"/>
          <p:cNvSpPr/>
          <p:nvPr/>
        </p:nvSpPr>
        <p:spPr>
          <a:xfrm>
            <a:off x="2315662" y="5586972"/>
            <a:ext cx="1814842" cy="1729497"/>
          </a:xfrm>
          <a:prstGeom prst="roundRect">
            <a:avLst>
              <a:gd name="adj" fmla="val 15000"/>
            </a:avLst>
          </a:prstGeom>
          <a:solidFill>
            <a:schemeClr val="accent3"/>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55" name="Rounded Rectangle"/>
          <p:cNvSpPr/>
          <p:nvPr/>
        </p:nvSpPr>
        <p:spPr>
          <a:xfrm>
            <a:off x="2733688" y="5954937"/>
            <a:ext cx="1814843" cy="1729497"/>
          </a:xfrm>
          <a:prstGeom prst="roundRect">
            <a:avLst>
              <a:gd name="adj" fmla="val 15000"/>
            </a:avLst>
          </a:prstGeom>
          <a:solidFill>
            <a:schemeClr val="accent1">
              <a:lumOff val="13575"/>
            </a:schemeClr>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56" name="Line"/>
          <p:cNvSpPr/>
          <p:nvPr/>
        </p:nvSpPr>
        <p:spPr>
          <a:xfrm>
            <a:off x="5072705" y="6819686"/>
            <a:ext cx="1840242" cy="1"/>
          </a:xfrm>
          <a:prstGeom prst="line">
            <a:avLst/>
          </a:prstGeom>
          <a:ln w="25400">
            <a:solidFill>
              <a:srgbClr val="FFFFFF"/>
            </a:solidFill>
            <a:miter lim="400000"/>
            <a:tailEnd type="triangle"/>
          </a:ln>
        </p:spPr>
        <p:txBody>
          <a:bodyPr lIns="50800" tIns="50800" rIns="50800" bIns="50800" anchor="ctr"/>
          <a:lstStyle/>
          <a:p>
            <a:endParaRPr/>
          </a:p>
        </p:txBody>
      </p:sp>
      <p:sp>
        <p:nvSpPr>
          <p:cNvPr id="157" name="Rounded Rectangle"/>
          <p:cNvSpPr/>
          <p:nvPr/>
        </p:nvSpPr>
        <p:spPr>
          <a:xfrm>
            <a:off x="7154036" y="5659523"/>
            <a:ext cx="3746961" cy="2233793"/>
          </a:xfrm>
          <a:prstGeom prst="roundRect">
            <a:avLst>
              <a:gd name="adj" fmla="val 20309"/>
            </a:avLst>
          </a:prstGeom>
          <a:solidFill>
            <a:schemeClr val="accent1">
              <a:lumOff val="13575"/>
            </a:schemeClr>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58" name="YCbCr…"/>
          <p:cNvSpPr txBox="1"/>
          <p:nvPr/>
        </p:nvSpPr>
        <p:spPr>
          <a:xfrm>
            <a:off x="7424421" y="6210660"/>
            <a:ext cx="3335732" cy="1131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ct val="120000"/>
              </a:lnSpc>
              <a:defRPr sz="3200" b="1">
                <a:solidFill>
                  <a:srgbClr val="000000"/>
                </a:solidFill>
              </a:defRPr>
            </a:pPr>
            <a:r>
              <a:t>YCbCr</a:t>
            </a:r>
          </a:p>
          <a:p>
            <a:pPr>
              <a:lnSpc>
                <a:spcPct val="120000"/>
              </a:lnSpc>
              <a:defRPr b="1">
                <a:solidFill>
                  <a:srgbClr val="000000"/>
                </a:solidFill>
              </a:defRPr>
            </a:pPr>
            <a:r>
              <a:t>Chroma Subsampling</a:t>
            </a:r>
          </a:p>
        </p:txBody>
      </p:sp>
      <p:sp>
        <p:nvSpPr>
          <p:cNvPr id="159" name="Line"/>
          <p:cNvSpPr/>
          <p:nvPr/>
        </p:nvSpPr>
        <p:spPr>
          <a:xfrm>
            <a:off x="11271627" y="6819686"/>
            <a:ext cx="1840242" cy="1"/>
          </a:xfrm>
          <a:prstGeom prst="line">
            <a:avLst/>
          </a:prstGeom>
          <a:ln w="25400">
            <a:solidFill>
              <a:srgbClr val="FFFFFF"/>
            </a:solidFill>
            <a:miter lim="400000"/>
            <a:tailEnd type="triangle"/>
          </a:ln>
        </p:spPr>
        <p:txBody>
          <a:bodyPr lIns="50800" tIns="50800" rIns="50800" bIns="50800" anchor="ctr"/>
          <a:lstStyle/>
          <a:p>
            <a:endParaRPr/>
          </a:p>
        </p:txBody>
      </p:sp>
      <p:sp>
        <p:nvSpPr>
          <p:cNvPr id="160" name="Rounded Rectangle"/>
          <p:cNvSpPr/>
          <p:nvPr/>
        </p:nvSpPr>
        <p:spPr>
          <a:xfrm>
            <a:off x="13482499" y="5659523"/>
            <a:ext cx="4072345" cy="2233793"/>
          </a:xfrm>
          <a:prstGeom prst="roundRect">
            <a:avLst>
              <a:gd name="adj" fmla="val 20309"/>
            </a:avLst>
          </a:prstGeom>
          <a:solidFill>
            <a:schemeClr val="accent1">
              <a:lumOff val="13575"/>
            </a:schemeClr>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61" name="JPEG ENCODER"/>
          <p:cNvSpPr txBox="1"/>
          <p:nvPr/>
        </p:nvSpPr>
        <p:spPr>
          <a:xfrm>
            <a:off x="13742416" y="6472658"/>
            <a:ext cx="3552509" cy="694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3500" b="1">
                <a:solidFill>
                  <a:srgbClr val="000000"/>
                </a:solidFill>
              </a:defRPr>
            </a:lvl1pPr>
          </a:lstStyle>
          <a:p>
            <a:r>
              <a:t>JPEG ENCODER</a:t>
            </a:r>
          </a:p>
        </p:txBody>
      </p:sp>
      <p:sp>
        <p:nvSpPr>
          <p:cNvPr id="162" name="Document"/>
          <p:cNvSpPr/>
          <p:nvPr/>
        </p:nvSpPr>
        <p:spPr>
          <a:xfrm>
            <a:off x="20833864" y="5779248"/>
            <a:ext cx="1540051" cy="199434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63" name="Line"/>
          <p:cNvSpPr/>
          <p:nvPr/>
        </p:nvSpPr>
        <p:spPr>
          <a:xfrm>
            <a:off x="18144273" y="6819686"/>
            <a:ext cx="1840243" cy="1"/>
          </a:xfrm>
          <a:prstGeom prst="line">
            <a:avLst/>
          </a:prstGeom>
          <a:ln w="25400">
            <a:solidFill>
              <a:srgbClr val="FFFFFF"/>
            </a:solidFill>
            <a:miter lim="400000"/>
            <a:tailEnd type="triangle"/>
          </a:ln>
        </p:spPr>
        <p:txBody>
          <a:bodyPr lIns="50800" tIns="50800" rIns="50800" bIns="50800" anchor="ctr"/>
          <a:lstStyle/>
          <a:p>
            <a:endParaRPr/>
          </a:p>
        </p:txBody>
      </p:sp>
      <p:sp>
        <p:nvSpPr>
          <p:cNvPr id="164" name=".jpg"/>
          <p:cNvSpPr txBox="1"/>
          <p:nvPr/>
        </p:nvSpPr>
        <p:spPr>
          <a:xfrm>
            <a:off x="21263124" y="6650018"/>
            <a:ext cx="681534"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b="1">
                <a:solidFill>
                  <a:srgbClr val="000000"/>
                </a:solidFill>
              </a:rPr>
              <a:t>jpg</a:t>
            </a:r>
          </a:p>
        </p:txBody>
      </p:sp>
      <p:sp>
        <p:nvSpPr>
          <p:cNvPr id="165" name="Raw Image"/>
          <p:cNvSpPr txBox="1"/>
          <p:nvPr/>
        </p:nvSpPr>
        <p:spPr>
          <a:xfrm>
            <a:off x="2017592" y="7857849"/>
            <a:ext cx="3247035"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FFFFFF"/>
                </a:solidFill>
              </a:defRPr>
            </a:lvl1pPr>
          </a:lstStyle>
          <a:p>
            <a:r>
              <a:t>Raw Image</a:t>
            </a:r>
          </a:p>
        </p:txBody>
      </p:sp>
      <p:sp>
        <p:nvSpPr>
          <p:cNvPr id="166" name="Slide Number"/>
          <p:cNvSpPr txBox="1">
            <a:spLocks noGrp="1"/>
          </p:cNvSpPr>
          <p:nvPr>
            <p:ph type="sldNum" sz="quarter" idx="2"/>
          </p:nvPr>
        </p:nvSpPr>
        <p:spPr>
          <a:xfrm>
            <a:off x="12072759" y="13081000"/>
            <a:ext cx="225782"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hroma Downsampling"/>
          <p:cNvSpPr txBox="1">
            <a:spLocks noGrp="1"/>
          </p:cNvSpPr>
          <p:nvPr>
            <p:ph type="title"/>
          </p:nvPr>
        </p:nvSpPr>
        <p:spPr>
          <a:xfrm>
            <a:off x="1270000" y="254000"/>
            <a:ext cx="21844000" cy="1557437"/>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Chroma Downsampling</a:t>
            </a:r>
          </a:p>
        </p:txBody>
      </p:sp>
      <p:sp>
        <p:nvSpPr>
          <p:cNvPr id="262" name="Connection Line"/>
          <p:cNvSpPr/>
          <p:nvPr/>
        </p:nvSpPr>
        <p:spPr>
          <a:xfrm>
            <a:off x="2546085" y="10608137"/>
            <a:ext cx="7126090" cy="2982588"/>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3845" y="21474"/>
                  <a:pt x="6645" y="21600"/>
                  <a:pt x="0" y="379"/>
                </a:cubicBezTo>
              </a:path>
            </a:pathLst>
          </a:custGeom>
          <a:ln w="25400">
            <a:solidFill>
              <a:srgbClr val="FFFFFF"/>
            </a:solidFill>
            <a:miter lim="400000"/>
          </a:ln>
        </p:spPr>
        <p:txBody>
          <a:bodyPr/>
          <a:lstStyle/>
          <a:p>
            <a:endParaRPr/>
          </a:p>
        </p:txBody>
      </p:sp>
      <p:sp>
        <p:nvSpPr>
          <p:cNvPr id="249" name="After Downsampling"/>
          <p:cNvSpPr txBox="1"/>
          <p:nvPr/>
        </p:nvSpPr>
        <p:spPr>
          <a:xfrm>
            <a:off x="3901742" y="10696448"/>
            <a:ext cx="4414363" cy="1721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400">
              <a:spcBef>
                <a:spcPts val="2400"/>
              </a:spcBef>
              <a:defRPr sz="4800">
                <a:solidFill>
                  <a:srgbClr val="FFFFFF"/>
                </a:solidFill>
              </a:defRPr>
            </a:lvl1pPr>
          </a:lstStyle>
          <a:p>
            <a:r>
              <a:t>After Downsampling</a:t>
            </a:r>
          </a:p>
        </p:txBody>
      </p:sp>
      <p:sp>
        <p:nvSpPr>
          <p:cNvPr id="263" name="Connection Line"/>
          <p:cNvSpPr/>
          <p:nvPr/>
        </p:nvSpPr>
        <p:spPr>
          <a:xfrm>
            <a:off x="14687284" y="10608137"/>
            <a:ext cx="7126090" cy="2982588"/>
          </a:xfrm>
          <a:custGeom>
            <a:avLst/>
            <a:gdLst/>
            <a:ahLst/>
            <a:cxnLst>
              <a:cxn ang="0">
                <a:pos x="wd2" y="hd2"/>
              </a:cxn>
              <a:cxn ang="5400000">
                <a:pos x="wd2" y="hd2"/>
              </a:cxn>
              <a:cxn ang="10800000">
                <a:pos x="wd2" y="hd2"/>
              </a:cxn>
              <a:cxn ang="16200000">
                <a:pos x="wd2" y="hd2"/>
              </a:cxn>
            </a:cxnLst>
            <a:rect l="0" t="0" r="r" b="b"/>
            <a:pathLst>
              <a:path w="21600" h="16201" extrusionOk="0">
                <a:moveTo>
                  <a:pt x="21600" y="0"/>
                </a:moveTo>
                <a:cubicBezTo>
                  <a:pt x="13845" y="21474"/>
                  <a:pt x="6645" y="21600"/>
                  <a:pt x="0" y="379"/>
                </a:cubicBezTo>
              </a:path>
            </a:pathLst>
          </a:custGeom>
          <a:ln w="25400">
            <a:solidFill>
              <a:srgbClr val="FFFFFF"/>
            </a:solidFill>
            <a:miter lim="400000"/>
          </a:ln>
        </p:spPr>
        <p:txBody>
          <a:bodyPr/>
          <a:lstStyle/>
          <a:p>
            <a:endParaRPr/>
          </a:p>
        </p:txBody>
      </p:sp>
      <p:sp>
        <p:nvSpPr>
          <p:cNvPr id="251" name="After Downsampling"/>
          <p:cNvSpPr txBox="1"/>
          <p:nvPr/>
        </p:nvSpPr>
        <p:spPr>
          <a:xfrm>
            <a:off x="16042941" y="10696448"/>
            <a:ext cx="4414364" cy="1721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400">
              <a:spcBef>
                <a:spcPts val="2400"/>
              </a:spcBef>
              <a:defRPr sz="4800">
                <a:solidFill>
                  <a:srgbClr val="FFFFFF"/>
                </a:solidFill>
              </a:defRPr>
            </a:lvl1pPr>
          </a:lstStyle>
          <a:p>
            <a:r>
              <a:t>After Downsampling</a:t>
            </a:r>
          </a:p>
        </p:txBody>
      </p:sp>
      <p:sp>
        <p:nvSpPr>
          <p:cNvPr id="252" name="Downsampling only Chroma Components"/>
          <p:cNvSpPr txBox="1"/>
          <p:nvPr/>
        </p:nvSpPr>
        <p:spPr>
          <a:xfrm>
            <a:off x="5321426" y="1477009"/>
            <a:ext cx="13741147" cy="1009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400">
                <a:solidFill>
                  <a:srgbClr val="D5D5D5"/>
                </a:solidFill>
                <a:latin typeface="Graphik Medium"/>
                <a:ea typeface="Graphik Medium"/>
                <a:cs typeface="Graphik Medium"/>
                <a:sym typeface="Graphik Medium"/>
              </a:defRPr>
            </a:lvl1pPr>
          </a:lstStyle>
          <a:p>
            <a:r>
              <a:t>Downsampling only Chroma Components</a:t>
            </a:r>
          </a:p>
        </p:txBody>
      </p:sp>
      <p:grpSp>
        <p:nvGrpSpPr>
          <p:cNvPr id="255" name="Group"/>
          <p:cNvGrpSpPr/>
          <p:nvPr/>
        </p:nvGrpSpPr>
        <p:grpSpPr>
          <a:xfrm>
            <a:off x="12843184" y="2536697"/>
            <a:ext cx="4959130" cy="8048754"/>
            <a:chOff x="0" y="0"/>
            <a:chExt cx="4959129" cy="8048752"/>
          </a:xfrm>
        </p:grpSpPr>
        <p:sp>
          <p:nvSpPr>
            <p:cNvPr id="253" name="Cb Component"/>
            <p:cNvSpPr/>
            <p:nvPr/>
          </p:nvSpPr>
          <p:spPr>
            <a:xfrm>
              <a:off x="0" y="0"/>
              <a:ext cx="4959130"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Cb Component</a:t>
              </a:r>
            </a:p>
          </p:txBody>
        </p:sp>
        <p:pic>
          <p:nvPicPr>
            <p:cNvPr id="254" name="Image" descr="Image"/>
            <p:cNvPicPr>
              <a:picLocks noChangeAspect="1"/>
            </p:cNvPicPr>
            <p:nvPr/>
          </p:nvPicPr>
          <p:blipFill>
            <a:blip r:embed="rId2"/>
            <a:srcRect l="935" t="935" r="935" b="935"/>
            <a:stretch>
              <a:fillRect/>
            </a:stretch>
          </p:blipFill>
          <p:spPr>
            <a:xfrm>
              <a:off x="0" y="593852"/>
              <a:ext cx="4959130" cy="7454901"/>
            </a:xfrm>
            <a:prstGeom prst="rect">
              <a:avLst/>
            </a:prstGeom>
            <a:ln w="12700" cap="flat">
              <a:noFill/>
              <a:miter lim="400000"/>
            </a:ln>
            <a:effectLst>
              <a:reflection stA="50000" endPos="40000" dir="5400000" sy="-100000" algn="bl" rotWithShape="0"/>
            </a:effectLst>
          </p:spPr>
        </p:pic>
      </p:grpSp>
      <p:grpSp>
        <p:nvGrpSpPr>
          <p:cNvPr id="258" name="Group"/>
          <p:cNvGrpSpPr/>
          <p:nvPr/>
        </p:nvGrpSpPr>
        <p:grpSpPr>
          <a:xfrm>
            <a:off x="654358" y="2552868"/>
            <a:ext cx="4959131" cy="8016412"/>
            <a:chOff x="0" y="0"/>
            <a:chExt cx="4959129" cy="8016410"/>
          </a:xfrm>
        </p:grpSpPr>
        <p:sp>
          <p:nvSpPr>
            <p:cNvPr id="256" name="Cr Component"/>
            <p:cNvSpPr/>
            <p:nvPr/>
          </p:nvSpPr>
          <p:spPr>
            <a:xfrm>
              <a:off x="0" y="0"/>
              <a:ext cx="4959130"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Cr Component</a:t>
              </a:r>
            </a:p>
          </p:txBody>
        </p:sp>
        <p:pic>
          <p:nvPicPr>
            <p:cNvPr id="257" name="Image" descr="Image"/>
            <p:cNvPicPr>
              <a:picLocks noChangeAspect="1"/>
            </p:cNvPicPr>
            <p:nvPr/>
          </p:nvPicPr>
          <p:blipFill>
            <a:blip r:embed="rId3"/>
            <a:srcRect l="2760" t="2760" r="2760" b="2760"/>
            <a:stretch>
              <a:fillRect/>
            </a:stretch>
          </p:blipFill>
          <p:spPr>
            <a:xfrm>
              <a:off x="0" y="593852"/>
              <a:ext cx="4959130" cy="7422559"/>
            </a:xfrm>
            <a:prstGeom prst="rect">
              <a:avLst/>
            </a:prstGeom>
            <a:ln w="12700" cap="flat">
              <a:noFill/>
              <a:miter lim="400000"/>
            </a:ln>
            <a:effectLst>
              <a:reflection stA="50000" endPos="40000" dir="5400000" sy="-100000" algn="bl" rotWithShape="0"/>
            </a:effectLst>
          </p:spPr>
        </p:pic>
      </p:grpSp>
      <p:pic>
        <p:nvPicPr>
          <p:cNvPr id="259" name="Image" descr="Image"/>
          <p:cNvPicPr>
            <a:picLocks noChangeAspect="1"/>
          </p:cNvPicPr>
          <p:nvPr/>
        </p:nvPicPr>
        <p:blipFill>
          <a:blip r:embed="rId4"/>
          <a:srcRect l="736" t="736" r="736" b="736"/>
          <a:stretch>
            <a:fillRect/>
          </a:stretch>
        </p:blipFill>
        <p:spPr>
          <a:xfrm>
            <a:off x="6783559" y="3231043"/>
            <a:ext cx="4889378" cy="7253914"/>
          </a:xfrm>
          <a:prstGeom prst="rect">
            <a:avLst/>
          </a:prstGeom>
          <a:ln w="12700">
            <a:miter lim="400000"/>
          </a:ln>
          <a:effectLst>
            <a:reflection stA="50000" endPos="40000" dir="5400000" sy="-100000" algn="bl" rotWithShape="0"/>
          </a:effectLst>
        </p:spPr>
      </p:pic>
      <p:pic>
        <p:nvPicPr>
          <p:cNvPr id="260" name="Image" descr="Image"/>
          <p:cNvPicPr>
            <a:picLocks noChangeAspect="1"/>
          </p:cNvPicPr>
          <p:nvPr/>
        </p:nvPicPr>
        <p:blipFill>
          <a:blip r:embed="rId5"/>
          <a:stretch>
            <a:fillRect/>
          </a:stretch>
        </p:blipFill>
        <p:spPr>
          <a:xfrm>
            <a:off x="19193509" y="3230959"/>
            <a:ext cx="4856039" cy="7254082"/>
          </a:xfrm>
          <a:prstGeom prst="rect">
            <a:avLst/>
          </a:prstGeom>
          <a:ln w="12700">
            <a:miter lim="400000"/>
          </a:ln>
          <a:effectLst>
            <a:reflection stA="50000" endPos="40000" dir="5400000" sy="-100000" algn="bl" rotWithShape="0"/>
          </a:effectLst>
        </p:spPr>
      </p:pic>
      <p:sp>
        <p:nvSpPr>
          <p:cNvPr id="26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barn(inVertical)">
                                      <p:cBhvr>
                                        <p:cTn id="7" dur="500"/>
                                        <p:tgtEl>
                                          <p:spTgt spid="259"/>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barn(inVertical)">
                                      <p:cBhvr>
                                        <p:cTn id="11"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Beauty of Chroma Downsampl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rPr dirty="0"/>
              <a:t>Beauty of Chroma </a:t>
            </a:r>
            <a:r>
              <a:rPr dirty="0" err="1"/>
              <a:t>Downsampling</a:t>
            </a:r>
            <a:endParaRPr dirty="0"/>
          </a:p>
        </p:txBody>
      </p:sp>
      <p:sp>
        <p:nvSpPr>
          <p:cNvPr id="266" name="From previous slide one cannot see major differences in Cb and Cr parts after subsampling…"/>
          <p:cNvSpPr txBox="1"/>
          <p:nvPr/>
        </p:nvSpPr>
        <p:spPr>
          <a:xfrm>
            <a:off x="1295400" y="2416047"/>
            <a:ext cx="21793201" cy="3956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800">
                <a:solidFill>
                  <a:srgbClr val="FFFFFF"/>
                </a:solidFill>
              </a:defRPr>
            </a:pPr>
            <a:r>
              <a:rPr dirty="0"/>
              <a:t>From previous slide one cannot see major differences in </a:t>
            </a:r>
            <a:r>
              <a:rPr dirty="0" err="1"/>
              <a:t>Cb</a:t>
            </a:r>
            <a:r>
              <a:rPr dirty="0"/>
              <a:t> and Cr parts after subsampling</a:t>
            </a:r>
          </a:p>
          <a:p>
            <a:pPr marL="558800" indent="-558800" algn="l" defTabSz="2438400">
              <a:spcBef>
                <a:spcPts val="2400"/>
              </a:spcBef>
              <a:buClr>
                <a:srgbClr val="FFFFFF"/>
              </a:buClr>
              <a:buSzPct val="100000"/>
              <a:buChar char="•"/>
              <a:defRPr sz="4800">
                <a:solidFill>
                  <a:srgbClr val="FFFFFF"/>
                </a:solidFill>
              </a:defRPr>
            </a:pPr>
            <a:r>
              <a:rPr dirty="0"/>
              <a:t>This is due to the fact that our eyes are less sensitive to </a:t>
            </a:r>
            <a:r>
              <a:rPr dirty="0" err="1"/>
              <a:t>colour</a:t>
            </a:r>
            <a:endParaRPr dirty="0"/>
          </a:p>
          <a:p>
            <a:pPr marL="558800" indent="-558800" algn="l" defTabSz="2438400">
              <a:spcBef>
                <a:spcPts val="2400"/>
              </a:spcBef>
              <a:buClr>
                <a:srgbClr val="FFFFFF"/>
              </a:buClr>
              <a:buSzPct val="100000"/>
              <a:buChar char="•"/>
              <a:defRPr sz="4800">
                <a:solidFill>
                  <a:srgbClr val="FFFFFF"/>
                </a:solidFill>
              </a:defRPr>
            </a:pPr>
            <a:r>
              <a:rPr dirty="0"/>
              <a:t>But by doing so we have drastically reduced the size of an image</a:t>
            </a:r>
          </a:p>
        </p:txBody>
      </p:sp>
      <p:graphicFrame>
        <p:nvGraphicFramePr>
          <p:cNvPr id="267" name="Table 1"/>
          <p:cNvGraphicFramePr/>
          <p:nvPr/>
        </p:nvGraphicFramePr>
        <p:xfrm>
          <a:off x="1834223" y="7230963"/>
          <a:ext cx="7405024" cy="6061670"/>
        </p:xfrm>
        <a:graphic>
          <a:graphicData uri="http://schemas.openxmlformats.org/drawingml/2006/table">
            <a:tbl>
              <a:tblPr firstRow="1" firstCol="1">
                <a:tableStyleId>{2708684C-4D16-4618-839F-0558EEFCDFE6}</a:tableStyleId>
              </a:tblPr>
              <a:tblGrid>
                <a:gridCol w="1851256">
                  <a:extLst>
                    <a:ext uri="{9D8B030D-6E8A-4147-A177-3AD203B41FA5}">
                      <a16:colId xmlns:a16="http://schemas.microsoft.com/office/drawing/2014/main" xmlns="" val="20000"/>
                    </a:ext>
                  </a:extLst>
                </a:gridCol>
                <a:gridCol w="1851256">
                  <a:extLst>
                    <a:ext uri="{9D8B030D-6E8A-4147-A177-3AD203B41FA5}">
                      <a16:colId xmlns:a16="http://schemas.microsoft.com/office/drawing/2014/main" xmlns="" val="20001"/>
                    </a:ext>
                  </a:extLst>
                </a:gridCol>
                <a:gridCol w="1851256">
                  <a:extLst>
                    <a:ext uri="{9D8B030D-6E8A-4147-A177-3AD203B41FA5}">
                      <a16:colId xmlns:a16="http://schemas.microsoft.com/office/drawing/2014/main" xmlns="" val="20002"/>
                    </a:ext>
                  </a:extLst>
                </a:gridCol>
                <a:gridCol w="1851256">
                  <a:extLst>
                    <a:ext uri="{9D8B030D-6E8A-4147-A177-3AD203B41FA5}">
                      <a16:colId xmlns:a16="http://schemas.microsoft.com/office/drawing/2014/main" xmlns="" val="20003"/>
                    </a:ext>
                  </a:extLst>
                </a:gridCol>
              </a:tblGrid>
              <a:tr h="1212334">
                <a:tc>
                  <a:txBody>
                    <a:bodyPr/>
                    <a:lstStyle/>
                    <a:p>
                      <a:pPr defTabSz="914400">
                        <a:tabLst>
                          <a:tab pos="1663700" algn="l"/>
                        </a:tabLst>
                        <a:defRPr sz="3200" b="0">
                          <a:sym typeface="Graphik Semibold"/>
                        </a:defRPr>
                      </a:pPr>
                      <a:endParaRPr/>
                    </a:p>
                  </a:txBody>
                  <a:tcPr marL="50800" marR="50800" marT="50800" marB="50800" anchor="ctr" horzOverflow="overflow">
                    <a:lnL w="12700">
                      <a:solidFill>
                        <a:srgbClr val="A9A9A9"/>
                      </a:solidFill>
                      <a:miter lim="400000"/>
                    </a:lnL>
                  </a:tcPr>
                </a:tc>
                <a:tc>
                  <a:txBody>
                    <a:bodyPr/>
                    <a:lstStyle/>
                    <a:p>
                      <a:pPr defTabSz="914400">
                        <a:tabLst>
                          <a:tab pos="1663700" algn="l"/>
                        </a:tabLst>
                        <a:defRPr sz="1800" b="0">
                          <a:solidFill>
                            <a:srgbClr val="000000"/>
                          </a:solidFill>
                        </a:defRPr>
                      </a:pPr>
                      <a:r>
                        <a:rPr sz="3200">
                          <a:solidFill>
                            <a:srgbClr val="FFFFFF"/>
                          </a:solidFill>
                          <a:sym typeface="Graphik Semibold"/>
                        </a:rPr>
                        <a:t>Y</a:t>
                      </a:r>
                    </a:p>
                  </a:txBody>
                  <a:tcPr marL="50800" marR="50800" marT="50800" marB="50800" anchor="ctr" horzOverflow="overflow"/>
                </a:tc>
                <a:tc>
                  <a:txBody>
                    <a:bodyPr/>
                    <a:lstStyle/>
                    <a:p>
                      <a:pPr defTabSz="914400">
                        <a:tabLst>
                          <a:tab pos="1663700" algn="l"/>
                        </a:tabLst>
                        <a:defRPr sz="1800" b="0">
                          <a:solidFill>
                            <a:srgbClr val="000000"/>
                          </a:solidFill>
                        </a:defRPr>
                      </a:pPr>
                      <a:r>
                        <a:rPr sz="3200">
                          <a:solidFill>
                            <a:srgbClr val="FFFFFF"/>
                          </a:solidFill>
                          <a:sym typeface="Graphik Semibold"/>
                        </a:rPr>
                        <a:t>Cb</a:t>
                      </a:r>
                    </a:p>
                  </a:txBody>
                  <a:tcPr marL="50800" marR="50800" marT="50800" marB="50800" anchor="ctr" horzOverflow="overflow"/>
                </a:tc>
                <a:tc>
                  <a:txBody>
                    <a:bodyPr/>
                    <a:lstStyle/>
                    <a:p>
                      <a:pPr defTabSz="914400">
                        <a:tabLst>
                          <a:tab pos="1663700" algn="l"/>
                        </a:tabLst>
                        <a:defRPr sz="1800" b="0">
                          <a:solidFill>
                            <a:srgbClr val="000000"/>
                          </a:solidFill>
                        </a:defRPr>
                      </a:pPr>
                      <a:r>
                        <a:rPr sz="3200">
                          <a:solidFill>
                            <a:srgbClr val="FFFFFF"/>
                          </a:solidFill>
                          <a:sym typeface="Graphik Semibold"/>
                        </a:rPr>
                        <a:t>Cr</a:t>
                      </a:r>
                    </a:p>
                  </a:txBody>
                  <a:tcPr marL="50800" marR="50800" marT="50800" marB="50800" anchor="ctr" horzOverflow="overflow">
                    <a:lnR w="12700">
                      <a:solidFill>
                        <a:srgbClr val="A9A9A9"/>
                      </a:solidFill>
                      <a:miter lim="400000"/>
                    </a:lnR>
                  </a:tcPr>
                </a:tc>
                <a:extLst>
                  <a:ext uri="{0D108BD9-81ED-4DB2-BD59-A6C34878D82A}">
                    <a16:rowId xmlns:a16="http://schemas.microsoft.com/office/drawing/2014/main" xmlns="" val="10000"/>
                  </a:ext>
                </a:extLst>
              </a:tr>
              <a:tr h="1212334">
                <a:tc>
                  <a:txBody>
                    <a:bodyPr/>
                    <a:lstStyle/>
                    <a:p>
                      <a:pPr defTabSz="914400">
                        <a:tabLst>
                          <a:tab pos="1663700" algn="l"/>
                        </a:tabLst>
                        <a:defRPr sz="1800" b="0">
                          <a:solidFill>
                            <a:srgbClr val="000000"/>
                          </a:solidFill>
                        </a:defRPr>
                      </a:pPr>
                      <a:r>
                        <a:rPr sz="3200">
                          <a:solidFill>
                            <a:srgbClr val="FFFFFF"/>
                          </a:solidFill>
                          <a:sym typeface="Graphik Semibold"/>
                        </a:rPr>
                        <a:t>Pixel Count</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64/64</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16/64</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16/64</a:t>
                      </a:r>
                    </a:p>
                  </a:txBody>
                  <a:tcPr marL="50800" marR="50800" marT="50800" marB="50800" anchor="ctr" horzOverflow="overflow">
                    <a:lnR w="12700">
                      <a:solidFill>
                        <a:srgbClr val="A9A9A9"/>
                      </a:solidFill>
                      <a:miter lim="400000"/>
                    </a:lnR>
                  </a:tcPr>
                </a:tc>
                <a:extLst>
                  <a:ext uri="{0D108BD9-81ED-4DB2-BD59-A6C34878D82A}">
                    <a16:rowId xmlns:a16="http://schemas.microsoft.com/office/drawing/2014/main" xmlns="" val="10001"/>
                  </a:ext>
                </a:extLst>
              </a:tr>
              <a:tr h="1212334">
                <a:tc>
                  <a:txBody>
                    <a:bodyPr/>
                    <a:lstStyle/>
                    <a:p>
                      <a:pPr defTabSz="914400">
                        <a:tabLst>
                          <a:tab pos="1663700" algn="l"/>
                        </a:tabLst>
                        <a:defRPr sz="1800" b="0">
                          <a:solidFill>
                            <a:srgbClr val="000000"/>
                          </a:solidFill>
                        </a:defRPr>
                      </a:pPr>
                      <a:r>
                        <a:rPr sz="3200">
                          <a:solidFill>
                            <a:srgbClr val="FFFFFF"/>
                          </a:solidFill>
                          <a:sym typeface="Graphik Semibold"/>
                        </a:rPr>
                        <a:t>Pixel Ratio</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100%</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lnR w="12700">
                      <a:solidFill>
                        <a:srgbClr val="A9A9A9"/>
                      </a:solidFill>
                      <a:miter lim="400000"/>
                    </a:lnR>
                  </a:tcPr>
                </a:tc>
                <a:extLst>
                  <a:ext uri="{0D108BD9-81ED-4DB2-BD59-A6C34878D82A}">
                    <a16:rowId xmlns:a16="http://schemas.microsoft.com/office/drawing/2014/main" xmlns="" val="10002"/>
                  </a:ext>
                </a:extLst>
              </a:tr>
              <a:tr h="1212334">
                <a:tc>
                  <a:txBody>
                    <a:bodyPr/>
                    <a:lstStyle/>
                    <a:p>
                      <a:pPr defTabSz="914400">
                        <a:tabLst>
                          <a:tab pos="1663700" algn="l"/>
                        </a:tabLst>
                        <a:defRPr sz="1800" b="0">
                          <a:solidFill>
                            <a:srgbClr val="000000"/>
                          </a:solidFill>
                        </a:defRPr>
                      </a:pPr>
                      <a:r>
                        <a:rPr sz="2900">
                          <a:solidFill>
                            <a:srgbClr val="FFFFFF"/>
                          </a:solidFill>
                          <a:sym typeface="Graphik Semibold"/>
                        </a:rPr>
                        <a:t>Fraction of image</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tc>
                <a:tc>
                  <a:txBody>
                    <a:bodyPr/>
                    <a:lstStyle/>
                    <a:p>
                      <a:pPr defTabSz="914400">
                        <a:defRPr sz="1800">
                          <a:solidFill>
                            <a:srgbClr val="000000"/>
                          </a:solidFill>
                        </a:defRPr>
                      </a:pPr>
                      <a:r>
                        <a:rPr sz="3200">
                          <a:solidFill>
                            <a:srgbClr val="FFFFFF"/>
                          </a:solidFill>
                        </a:rPr>
                        <a:t>1/3 * 1/4</a:t>
                      </a:r>
                    </a:p>
                  </a:txBody>
                  <a:tcPr marL="50800" marR="50800" marT="50800" marB="50800" anchor="ctr" horzOverflow="overflow"/>
                </a:tc>
                <a:tc>
                  <a:txBody>
                    <a:bodyPr/>
                    <a:lstStyle/>
                    <a:p>
                      <a:pPr defTabSz="914400">
                        <a:defRPr sz="1800">
                          <a:solidFill>
                            <a:srgbClr val="000000"/>
                          </a:solidFill>
                        </a:defRPr>
                      </a:pPr>
                      <a:r>
                        <a:rPr sz="3200" dirty="0">
                          <a:solidFill>
                            <a:srgbClr val="FFFFFF"/>
                          </a:solidFill>
                        </a:rPr>
                        <a:t>1/3 * 1/4</a:t>
                      </a:r>
                    </a:p>
                  </a:txBody>
                  <a:tcPr marL="50800" marR="50800" marT="50800" marB="50800" anchor="ctr" horzOverflow="overflow">
                    <a:lnR w="12700">
                      <a:solidFill>
                        <a:srgbClr val="A9A9A9"/>
                      </a:solidFill>
                      <a:miter lim="400000"/>
                    </a:lnR>
                  </a:tcPr>
                </a:tc>
                <a:extLst>
                  <a:ext uri="{0D108BD9-81ED-4DB2-BD59-A6C34878D82A}">
                    <a16:rowId xmlns:a16="http://schemas.microsoft.com/office/drawing/2014/main" xmlns="" val="10003"/>
                  </a:ext>
                </a:extLst>
              </a:tr>
              <a:tr h="1212334">
                <a:tc>
                  <a:txBody>
                    <a:bodyPr/>
                    <a:lstStyle/>
                    <a:p>
                      <a:pPr defTabSz="914400">
                        <a:tabLst>
                          <a:tab pos="1663700" algn="l"/>
                        </a:tabLst>
                        <a:defRPr sz="1800" b="0">
                          <a:solidFill>
                            <a:srgbClr val="000000"/>
                          </a:solidFill>
                        </a:defRPr>
                      </a:pPr>
                      <a:r>
                        <a:rPr sz="3200">
                          <a:solidFill>
                            <a:srgbClr val="FFFFFF"/>
                          </a:solidFill>
                          <a:sym typeface="Graphik Semibold"/>
                        </a:rPr>
                        <a:t>Final Size</a:t>
                      </a:r>
                    </a:p>
                  </a:txBody>
                  <a:tcPr marL="50800" marR="50800" marT="50800" marB="50800" anchor="ctr" horzOverflow="overflow">
                    <a:lnB w="12700">
                      <a:solidFill>
                        <a:srgbClr val="A9A9A9"/>
                      </a:solidFill>
                      <a:miter lim="400000"/>
                    </a:lnB>
                  </a:tcPr>
                </a:tc>
                <a:tc gridSpan="3">
                  <a:txBody>
                    <a:bodyPr/>
                    <a:lstStyle/>
                    <a:p>
                      <a:pPr defTabSz="914400">
                        <a:defRPr sz="1800">
                          <a:solidFill>
                            <a:srgbClr val="000000"/>
                          </a:solidFill>
                        </a:defRPr>
                      </a:pPr>
                      <a:r>
                        <a:rPr sz="3200" dirty="0">
                          <a:solidFill>
                            <a:srgbClr val="FFFFFF"/>
                          </a:solidFill>
                        </a:rPr>
                        <a:t>1/3 + 1/12 + 1/12 = 1/2</a:t>
                      </a:r>
                    </a:p>
                  </a:txBody>
                  <a:tcPr marL="50800" marR="50800" marT="50800" marB="50800" anchor="ctr" horzOverflow="overflow">
                    <a:lnR w="12700">
                      <a:solidFill>
                        <a:srgbClr val="A9A9A9"/>
                      </a:solidFill>
                      <a:miter lim="400000"/>
                    </a:lnR>
                    <a:lnB w="12700">
                      <a:solidFill>
                        <a:srgbClr val="A9A9A9"/>
                      </a:solidFill>
                      <a:miter lim="400000"/>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4"/>
                  </a:ext>
                </a:extLst>
              </a:tr>
            </a:tbl>
          </a:graphicData>
        </a:graphic>
      </p:graphicFrame>
      <p:sp>
        <p:nvSpPr>
          <p:cNvPr id="268" name="As from the given table it’s clear that by doing so we have reduced the size of image by 50%"/>
          <p:cNvSpPr txBox="1"/>
          <p:nvPr/>
        </p:nvSpPr>
        <p:spPr>
          <a:xfrm>
            <a:off x="9652000" y="7224612"/>
            <a:ext cx="14456272" cy="28379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628650" indent="-628650" algn="l">
              <a:buSzPct val="50000"/>
              <a:buBlip>
                <a:blip r:embed="rId2"/>
              </a:buBlip>
              <a:defRPr sz="5400">
                <a:solidFill>
                  <a:srgbClr val="D5D5D5"/>
                </a:solidFill>
                <a:latin typeface="Graphik Medium"/>
                <a:ea typeface="Graphik Medium"/>
                <a:cs typeface="Graphik Medium"/>
                <a:sym typeface="Graphik Medium"/>
              </a:defRPr>
            </a:lvl1pPr>
          </a:lstStyle>
          <a:p>
            <a:r>
              <a:rPr dirty="0"/>
              <a:t>As from the given table it’s clear that by doing so we have reduced the size of image by 50%</a:t>
            </a:r>
          </a:p>
        </p:txBody>
      </p:sp>
      <p:sp>
        <p:nvSpPr>
          <p:cNvPr id="269" name="What will happen to the quality of image?…"/>
          <p:cNvSpPr txBox="1"/>
          <p:nvPr/>
        </p:nvSpPr>
        <p:spPr>
          <a:xfrm>
            <a:off x="11273821" y="10914816"/>
            <a:ext cx="11212628" cy="1569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4400">
                <a:solidFill>
                  <a:srgbClr val="D5D5D5"/>
                </a:solidFill>
                <a:latin typeface="Graphik Medium"/>
                <a:ea typeface="Graphik Medium"/>
                <a:cs typeface="Graphik Medium"/>
                <a:sym typeface="Graphik Medium"/>
              </a:defRPr>
            </a:pPr>
            <a:r>
              <a:rPr dirty="0"/>
              <a:t>What will happen to the quality of image? </a:t>
            </a:r>
          </a:p>
          <a:p>
            <a:pPr>
              <a:defRPr sz="4400">
                <a:solidFill>
                  <a:srgbClr val="D5D5D5"/>
                </a:solidFill>
                <a:latin typeface="Graphik Medium"/>
                <a:ea typeface="Graphik Medium"/>
                <a:cs typeface="Graphik Medium"/>
                <a:sym typeface="Graphik Medium"/>
              </a:defRPr>
            </a:pPr>
            <a:r>
              <a:rPr dirty="0"/>
              <a:t>Answer: Next Slide</a:t>
            </a:r>
          </a:p>
        </p:txBody>
      </p:sp>
      <p:sp>
        <p:nvSpPr>
          <p:cNvPr id="270" name="Slide Number"/>
          <p:cNvSpPr txBox="1">
            <a:spLocks noGrp="1"/>
          </p:cNvSpPr>
          <p:nvPr>
            <p:ph type="sldNum" sz="quarter" idx="2"/>
          </p:nvPr>
        </p:nvSpPr>
        <p:spPr>
          <a:xfrm>
            <a:off x="12017019" y="13081000"/>
            <a:ext cx="337262"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6"/>
                                        </p:tgtEl>
                                        <p:attrNameLst>
                                          <p:attrName>style.visibility</p:attrName>
                                        </p:attrNameLst>
                                      </p:cBhvr>
                                      <p:to>
                                        <p:strVal val="visible"/>
                                      </p:to>
                                    </p:set>
                                    <p:animEffect transition="in" filter="wipe(down)">
                                      <p:cBhvr>
                                        <p:cTn id="11" dur="500"/>
                                        <p:tgtEl>
                                          <p:spTgt spid="266"/>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267"/>
                                        </p:tgtEl>
                                        <p:attrNameLst>
                                          <p:attrName>style.visibility</p:attrName>
                                        </p:attrNameLst>
                                      </p:cBhvr>
                                      <p:to>
                                        <p:strVal val="visible"/>
                                      </p:to>
                                    </p:set>
                                    <p:animEffect transition="in" filter="wipe(left)">
                                      <p:cBhvr>
                                        <p:cTn id="15" dur="1000"/>
                                        <p:tgtEl>
                                          <p:spTgt spid="267"/>
                                        </p:tgtEl>
                                      </p:cBhvr>
                                    </p:animEffect>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268"/>
                                        </p:tgtEl>
                                        <p:attrNameLst>
                                          <p:attrName>style.visibility</p:attrName>
                                        </p:attrNameLst>
                                      </p:cBhvr>
                                      <p:to>
                                        <p:strVal val="visible"/>
                                      </p:to>
                                    </p:set>
                                    <p:animEffect transition="in" filter="wipe(down)">
                                      <p:cBhvr>
                                        <p:cTn id="19" dur="500"/>
                                        <p:tgtEl>
                                          <p:spTgt spid="268"/>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269"/>
                                        </p:tgtEl>
                                        <p:attrNameLst>
                                          <p:attrName>style.visibility</p:attrName>
                                        </p:attrNameLst>
                                      </p:cBhvr>
                                      <p:to>
                                        <p:strVal val="visible"/>
                                      </p:to>
                                    </p:set>
                                    <p:animEffect transition="in" filter="wipe(down)">
                                      <p:cBhvr>
                                        <p:cTn id="23"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0" animBg="1"/>
      <p:bldP spid="266" grpId="0" animBg="1"/>
      <p:bldP spid="267" grpId="3" animBg="1" advAuto="0"/>
      <p:bldP spid="268" grpId="0" animBg="1"/>
      <p:bldP spid="2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4" name="Group"/>
          <p:cNvGrpSpPr/>
          <p:nvPr/>
        </p:nvGrpSpPr>
        <p:grpSpPr>
          <a:xfrm>
            <a:off x="538383" y="2783505"/>
            <a:ext cx="5104232" cy="8229782"/>
            <a:chOff x="0" y="0"/>
            <a:chExt cx="5104230" cy="8229780"/>
          </a:xfrm>
        </p:grpSpPr>
        <p:pic>
          <p:nvPicPr>
            <p:cNvPr id="272" name="flower photo.jpeg" descr="flower photo.jpeg"/>
            <p:cNvPicPr>
              <a:picLocks noChangeAspect="1"/>
            </p:cNvPicPr>
            <p:nvPr/>
          </p:nvPicPr>
          <p:blipFill>
            <a:blip r:embed="rId2"/>
            <a:stretch>
              <a:fillRect/>
            </a:stretch>
          </p:blipFill>
          <p:spPr>
            <a:xfrm>
              <a:off x="0" y="0"/>
              <a:ext cx="5104231" cy="7635929"/>
            </a:xfrm>
            <a:prstGeom prst="rect">
              <a:avLst/>
            </a:prstGeom>
            <a:ln w="12700" cap="flat">
              <a:noFill/>
              <a:miter lim="400000"/>
            </a:ln>
            <a:effectLst>
              <a:reflection stA="50000" endPos="40000" dir="5400000" sy="-100000" algn="bl" rotWithShape="0"/>
            </a:effectLst>
          </p:spPr>
        </p:pic>
        <p:sp>
          <p:nvSpPr>
            <p:cNvPr id="273" name="Caption"/>
            <p:cNvSpPr/>
            <p:nvPr/>
          </p:nvSpPr>
          <p:spPr>
            <a:xfrm>
              <a:off x="0" y="7737528"/>
              <a:ext cx="5104231"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Source-Unsplash</a:t>
              </a:r>
            </a:p>
          </p:txBody>
        </p:sp>
      </p:grpSp>
      <p:pic>
        <p:nvPicPr>
          <p:cNvPr id="275" name="YCBCR.png" descr="YCBCR.png"/>
          <p:cNvPicPr>
            <a:picLocks noChangeAspect="1"/>
          </p:cNvPicPr>
          <p:nvPr/>
        </p:nvPicPr>
        <p:blipFill>
          <a:blip r:embed="rId3"/>
          <a:stretch>
            <a:fillRect/>
          </a:stretch>
        </p:blipFill>
        <p:spPr>
          <a:xfrm>
            <a:off x="6722698" y="2874019"/>
            <a:ext cx="4775201" cy="7454901"/>
          </a:xfrm>
          <a:prstGeom prst="rect">
            <a:avLst/>
          </a:prstGeom>
          <a:ln w="12700">
            <a:miter lim="400000"/>
          </a:ln>
          <a:effectLst>
            <a:reflection stA="50000" endPos="40000" dir="5400000" sy="-100000" algn="bl" rotWithShape="0"/>
          </a:effectLst>
        </p:spPr>
      </p:pic>
      <p:pic>
        <p:nvPicPr>
          <p:cNvPr id="276" name="YCBCRComp.png" descr="YCBCRComp.png"/>
          <p:cNvPicPr>
            <a:picLocks noChangeAspect="1"/>
          </p:cNvPicPr>
          <p:nvPr/>
        </p:nvPicPr>
        <p:blipFill>
          <a:blip r:embed="rId4"/>
          <a:stretch>
            <a:fillRect/>
          </a:stretch>
        </p:blipFill>
        <p:spPr>
          <a:xfrm>
            <a:off x="13034185" y="2874019"/>
            <a:ext cx="4775201" cy="7454901"/>
          </a:xfrm>
          <a:prstGeom prst="rect">
            <a:avLst/>
          </a:prstGeom>
          <a:ln w="12700">
            <a:miter lim="400000"/>
          </a:ln>
          <a:effectLst>
            <a:reflection stA="50000" endPos="40000" dir="5400000" sy="-100000" algn="bl" rotWithShape="0"/>
          </a:effectLst>
        </p:spPr>
      </p:pic>
      <p:sp>
        <p:nvSpPr>
          <p:cNvPr id="290" name="Connection Line"/>
          <p:cNvSpPr/>
          <p:nvPr/>
        </p:nvSpPr>
        <p:spPr>
          <a:xfrm>
            <a:off x="2976099" y="10443236"/>
            <a:ext cx="6124179" cy="2977821"/>
          </a:xfrm>
          <a:custGeom>
            <a:avLst/>
            <a:gdLst/>
            <a:ahLst/>
            <a:cxnLst>
              <a:cxn ang="0">
                <a:pos x="wd2" y="hd2"/>
              </a:cxn>
              <a:cxn ang="5400000">
                <a:pos x="wd2" y="hd2"/>
              </a:cxn>
              <a:cxn ang="10800000">
                <a:pos x="wd2" y="hd2"/>
              </a:cxn>
              <a:cxn ang="16200000">
                <a:pos x="wd2" y="hd2"/>
              </a:cxn>
            </a:cxnLst>
            <a:rect l="0" t="0" r="r" b="b"/>
            <a:pathLst>
              <a:path w="21600" h="16201" extrusionOk="0">
                <a:moveTo>
                  <a:pt x="21600" y="363"/>
                </a:moveTo>
                <a:cubicBezTo>
                  <a:pt x="13577" y="21600"/>
                  <a:pt x="6377" y="21479"/>
                  <a:pt x="0" y="0"/>
                </a:cubicBezTo>
              </a:path>
            </a:pathLst>
          </a:custGeom>
          <a:ln w="25400">
            <a:solidFill>
              <a:srgbClr val="FFFFFF"/>
            </a:solidFill>
            <a:miter lim="400000"/>
          </a:ln>
        </p:spPr>
        <p:txBody>
          <a:bodyPr/>
          <a:lstStyle/>
          <a:p>
            <a:endParaRPr/>
          </a:p>
        </p:txBody>
      </p:sp>
      <p:sp>
        <p:nvSpPr>
          <p:cNvPr id="278" name="Convert to YCBCR"/>
          <p:cNvSpPr txBox="1"/>
          <p:nvPr/>
        </p:nvSpPr>
        <p:spPr>
          <a:xfrm>
            <a:off x="3901742" y="10696448"/>
            <a:ext cx="4414363" cy="1721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400">
              <a:spcBef>
                <a:spcPts val="2400"/>
              </a:spcBef>
              <a:defRPr sz="4800">
                <a:solidFill>
                  <a:srgbClr val="FFFFFF"/>
                </a:solidFill>
              </a:defRPr>
            </a:lvl1pPr>
          </a:lstStyle>
          <a:p>
            <a:r>
              <a:t>Convert to YCBCR</a:t>
            </a:r>
          </a:p>
        </p:txBody>
      </p:sp>
      <p:sp>
        <p:nvSpPr>
          <p:cNvPr id="291" name="Connection Line"/>
          <p:cNvSpPr/>
          <p:nvPr/>
        </p:nvSpPr>
        <p:spPr>
          <a:xfrm>
            <a:off x="9554699" y="10443236"/>
            <a:ext cx="6124179" cy="2977821"/>
          </a:xfrm>
          <a:custGeom>
            <a:avLst/>
            <a:gdLst/>
            <a:ahLst/>
            <a:cxnLst>
              <a:cxn ang="0">
                <a:pos x="wd2" y="hd2"/>
              </a:cxn>
              <a:cxn ang="5400000">
                <a:pos x="wd2" y="hd2"/>
              </a:cxn>
              <a:cxn ang="10800000">
                <a:pos x="wd2" y="hd2"/>
              </a:cxn>
              <a:cxn ang="16200000">
                <a:pos x="wd2" y="hd2"/>
              </a:cxn>
            </a:cxnLst>
            <a:rect l="0" t="0" r="r" b="b"/>
            <a:pathLst>
              <a:path w="21600" h="16201" extrusionOk="0">
                <a:moveTo>
                  <a:pt x="21600" y="363"/>
                </a:moveTo>
                <a:cubicBezTo>
                  <a:pt x="13577" y="21600"/>
                  <a:pt x="6377" y="21479"/>
                  <a:pt x="0" y="0"/>
                </a:cubicBezTo>
              </a:path>
            </a:pathLst>
          </a:custGeom>
          <a:ln w="25400">
            <a:solidFill>
              <a:srgbClr val="FFFFFF"/>
            </a:solidFill>
            <a:miter lim="400000"/>
          </a:ln>
        </p:spPr>
        <p:txBody>
          <a:bodyPr/>
          <a:lstStyle/>
          <a:p>
            <a:endParaRPr/>
          </a:p>
        </p:txBody>
      </p:sp>
      <p:sp>
        <p:nvSpPr>
          <p:cNvPr id="280" name="Combine Y,CbReduced and CrReduced"/>
          <p:cNvSpPr txBox="1"/>
          <p:nvPr/>
        </p:nvSpPr>
        <p:spPr>
          <a:xfrm>
            <a:off x="10480341" y="10670158"/>
            <a:ext cx="3948433" cy="1773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400">
              <a:spcBef>
                <a:spcPts val="2400"/>
              </a:spcBef>
              <a:defRPr sz="3400">
                <a:solidFill>
                  <a:srgbClr val="FFFFFF"/>
                </a:solidFill>
              </a:defRPr>
            </a:lvl1pPr>
          </a:lstStyle>
          <a:p>
            <a:r>
              <a:t>Combine Y,CbReduced and CrReduced</a:t>
            </a:r>
          </a:p>
        </p:txBody>
      </p:sp>
      <p:pic>
        <p:nvPicPr>
          <p:cNvPr id="281" name="RGB Compressed.png" descr="RGB Compressed.png"/>
          <p:cNvPicPr>
            <a:picLocks noChangeAspect="1"/>
          </p:cNvPicPr>
          <p:nvPr/>
        </p:nvPicPr>
        <p:blipFill>
          <a:blip r:embed="rId5"/>
          <a:stretch>
            <a:fillRect/>
          </a:stretch>
        </p:blipFill>
        <p:spPr>
          <a:xfrm>
            <a:off x="18976181" y="2874019"/>
            <a:ext cx="4775201" cy="7454901"/>
          </a:xfrm>
          <a:prstGeom prst="rect">
            <a:avLst/>
          </a:prstGeom>
          <a:ln w="12700">
            <a:miter lim="400000"/>
          </a:ln>
          <a:effectLst>
            <a:reflection stA="50000" endPos="40000" dir="5400000" sy="-100000" algn="bl" rotWithShape="0"/>
          </a:effectLst>
        </p:spPr>
      </p:pic>
      <p:sp>
        <p:nvSpPr>
          <p:cNvPr id="292" name="Connection Line"/>
          <p:cNvSpPr/>
          <p:nvPr/>
        </p:nvSpPr>
        <p:spPr>
          <a:xfrm>
            <a:off x="16133298" y="10443236"/>
            <a:ext cx="6124180" cy="2977821"/>
          </a:xfrm>
          <a:custGeom>
            <a:avLst/>
            <a:gdLst/>
            <a:ahLst/>
            <a:cxnLst>
              <a:cxn ang="0">
                <a:pos x="wd2" y="hd2"/>
              </a:cxn>
              <a:cxn ang="5400000">
                <a:pos x="wd2" y="hd2"/>
              </a:cxn>
              <a:cxn ang="10800000">
                <a:pos x="wd2" y="hd2"/>
              </a:cxn>
              <a:cxn ang="16200000">
                <a:pos x="wd2" y="hd2"/>
              </a:cxn>
            </a:cxnLst>
            <a:rect l="0" t="0" r="r" b="b"/>
            <a:pathLst>
              <a:path w="21600" h="16201" extrusionOk="0">
                <a:moveTo>
                  <a:pt x="21600" y="363"/>
                </a:moveTo>
                <a:cubicBezTo>
                  <a:pt x="13577" y="21600"/>
                  <a:pt x="6377" y="21479"/>
                  <a:pt x="0" y="0"/>
                </a:cubicBezTo>
              </a:path>
            </a:pathLst>
          </a:custGeom>
          <a:ln w="25400">
            <a:solidFill>
              <a:srgbClr val="FFFFFF"/>
            </a:solidFill>
            <a:miter lim="400000"/>
          </a:ln>
        </p:spPr>
        <p:txBody>
          <a:bodyPr/>
          <a:lstStyle/>
          <a:p>
            <a:endParaRPr/>
          </a:p>
        </p:txBody>
      </p:sp>
      <p:sp>
        <p:nvSpPr>
          <p:cNvPr id="283" name="Convert to RGB from YCBCR"/>
          <p:cNvSpPr txBox="1"/>
          <p:nvPr/>
        </p:nvSpPr>
        <p:spPr>
          <a:xfrm>
            <a:off x="17058941" y="10734420"/>
            <a:ext cx="4414364" cy="16451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400">
              <a:spcBef>
                <a:spcPts val="2400"/>
              </a:spcBef>
              <a:defRPr sz="4600">
                <a:solidFill>
                  <a:srgbClr val="FFFFFF"/>
                </a:solidFill>
              </a:defRPr>
            </a:lvl1pPr>
          </a:lstStyle>
          <a:p>
            <a:r>
              <a:t>Convert to RGB from YCBCR</a:t>
            </a:r>
          </a:p>
        </p:txBody>
      </p:sp>
      <p:sp>
        <p:nvSpPr>
          <p:cNvPr id="284" name="Compressed Image size =  50% x size of original"/>
          <p:cNvSpPr txBox="1"/>
          <p:nvPr/>
        </p:nvSpPr>
        <p:spPr>
          <a:xfrm>
            <a:off x="283413" y="1031493"/>
            <a:ext cx="12895174" cy="832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400">
                <a:solidFill>
                  <a:srgbClr val="D5D5D5"/>
                </a:solidFill>
                <a:latin typeface="Graphik Medium"/>
                <a:ea typeface="Graphik Medium"/>
                <a:cs typeface="Graphik Medium"/>
                <a:sym typeface="Graphik Medium"/>
              </a:defRPr>
            </a:lvl1pPr>
          </a:lstStyle>
          <a:p>
            <a:r>
              <a:t>Compressed Image size =  50% x size of original </a:t>
            </a:r>
          </a:p>
        </p:txBody>
      </p:sp>
      <p:sp>
        <p:nvSpPr>
          <p:cNvPr id="285" name="No visual difference is seen as such"/>
          <p:cNvSpPr txBox="1"/>
          <p:nvPr/>
        </p:nvSpPr>
        <p:spPr>
          <a:xfrm>
            <a:off x="13336235" y="1700168"/>
            <a:ext cx="10840553" cy="832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4400">
                <a:solidFill>
                  <a:srgbClr val="D5D5D5"/>
                </a:solidFill>
                <a:latin typeface="Graphik Medium"/>
                <a:ea typeface="Graphik Medium"/>
                <a:cs typeface="Graphik Medium"/>
                <a:sym typeface="Graphik Medium"/>
              </a:defRPr>
            </a:lvl1pPr>
          </a:lstStyle>
          <a:p>
            <a:r>
              <a:t>No visual difference is seen as such</a:t>
            </a:r>
          </a:p>
        </p:txBody>
      </p:sp>
      <p:sp>
        <p:nvSpPr>
          <p:cNvPr id="286" name="Line"/>
          <p:cNvSpPr/>
          <p:nvPr/>
        </p:nvSpPr>
        <p:spPr>
          <a:xfrm>
            <a:off x="5786660" y="7035800"/>
            <a:ext cx="791993" cy="0"/>
          </a:xfrm>
          <a:prstGeom prst="line">
            <a:avLst/>
          </a:prstGeom>
          <a:ln w="25400">
            <a:solidFill>
              <a:srgbClr val="FFFFFF"/>
            </a:solidFill>
            <a:miter lim="400000"/>
            <a:tailEnd type="triangle"/>
          </a:ln>
        </p:spPr>
        <p:txBody>
          <a:bodyPr lIns="50800" tIns="50800" rIns="50800" bIns="50800" anchor="ctr"/>
          <a:lstStyle/>
          <a:p>
            <a:endParaRPr/>
          </a:p>
        </p:txBody>
      </p:sp>
      <p:sp>
        <p:nvSpPr>
          <p:cNvPr id="287" name="Line"/>
          <p:cNvSpPr/>
          <p:nvPr/>
        </p:nvSpPr>
        <p:spPr>
          <a:xfrm>
            <a:off x="11796004" y="7035800"/>
            <a:ext cx="791993" cy="0"/>
          </a:xfrm>
          <a:prstGeom prst="line">
            <a:avLst/>
          </a:prstGeom>
          <a:ln w="25400">
            <a:solidFill>
              <a:srgbClr val="FFFFFF"/>
            </a:solidFill>
            <a:miter lim="400000"/>
            <a:tailEnd type="triangle"/>
          </a:ln>
        </p:spPr>
        <p:txBody>
          <a:bodyPr lIns="50800" tIns="50800" rIns="50800" bIns="50800" anchor="ctr"/>
          <a:lstStyle/>
          <a:p>
            <a:endParaRPr/>
          </a:p>
        </p:txBody>
      </p:sp>
      <p:sp>
        <p:nvSpPr>
          <p:cNvPr id="288" name="Line"/>
          <p:cNvSpPr/>
          <p:nvPr/>
        </p:nvSpPr>
        <p:spPr>
          <a:xfrm>
            <a:off x="17996786" y="6858000"/>
            <a:ext cx="791994" cy="0"/>
          </a:xfrm>
          <a:prstGeom prst="line">
            <a:avLst/>
          </a:prstGeom>
          <a:ln w="25400">
            <a:solidFill>
              <a:srgbClr val="FFFFFF"/>
            </a:solidFill>
            <a:miter lim="400000"/>
            <a:tailEnd type="triangle"/>
          </a:ln>
        </p:spPr>
        <p:txBody>
          <a:bodyPr lIns="50800" tIns="50800" rIns="50800" bIns="50800" anchor="ctr"/>
          <a:lstStyle/>
          <a:p>
            <a:endParaRPr/>
          </a:p>
        </p:txBody>
      </p:sp>
      <p:sp>
        <p:nvSpPr>
          <p:cNvPr id="289" name="Slide Number"/>
          <p:cNvSpPr txBox="1">
            <a:spLocks noGrp="1"/>
          </p:cNvSpPr>
          <p:nvPr>
            <p:ph type="sldNum" sz="quarter" idx="2"/>
          </p:nvPr>
        </p:nvSpPr>
        <p:spPr>
          <a:xfrm>
            <a:off x="11995365" y="13081000"/>
            <a:ext cx="38057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With the help of Chroma Subsampling we have reduced the size of image by “50%” but still we’re far away from that “5%” compression level.…"/>
          <p:cNvSpPr txBox="1">
            <a:spLocks noGrp="1"/>
          </p:cNvSpPr>
          <p:nvPr>
            <p:ph type="body" sz="half" idx="1"/>
          </p:nvPr>
        </p:nvSpPr>
        <p:spPr>
          <a:xfrm>
            <a:off x="1270000" y="3149600"/>
            <a:ext cx="21844000" cy="4678065"/>
          </a:xfrm>
          <a:prstGeom prst="rect">
            <a:avLst/>
          </a:prstGeom>
        </p:spPr>
        <p:txBody>
          <a:bodyPr/>
          <a:lstStyle/>
          <a:p>
            <a:pPr defTabSz="1950720">
              <a:defRPr sz="6720" spc="-201"/>
            </a:pPr>
            <a:r>
              <a:t>With the help of Chroma Subsampling we have reduced the size of image by “50%” but still we’re far away from that “5%” compression level.</a:t>
            </a:r>
          </a:p>
          <a:p>
            <a:pPr defTabSz="1950720">
              <a:defRPr sz="6720" spc="-201"/>
            </a:pPr>
            <a:r>
              <a:t>So what can we do now? </a:t>
            </a:r>
          </a:p>
        </p:txBody>
      </p:sp>
      <p:sp>
        <p:nvSpPr>
          <p:cNvPr id="295" name="Until now we’ve made heavy changes in Chroma Components.…"/>
          <p:cNvSpPr txBox="1"/>
          <p:nvPr/>
        </p:nvSpPr>
        <p:spPr>
          <a:xfrm>
            <a:off x="1973694" y="8766428"/>
            <a:ext cx="20436612" cy="19235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5400">
                <a:solidFill>
                  <a:srgbClr val="D5D5D5"/>
                </a:solidFill>
                <a:latin typeface="Graphik Medium"/>
                <a:ea typeface="Graphik Medium"/>
                <a:cs typeface="Graphik Medium"/>
                <a:sym typeface="Graphik Medium"/>
              </a:defRPr>
            </a:pPr>
            <a:r>
              <a:t>Until now we’ve made heavy changes in Chroma Components.</a:t>
            </a:r>
          </a:p>
          <a:p>
            <a:pPr>
              <a:defRPr sz="5400">
                <a:solidFill>
                  <a:srgbClr val="D5D5D5"/>
                </a:solidFill>
                <a:latin typeface="Graphik Medium"/>
                <a:ea typeface="Graphik Medium"/>
                <a:cs typeface="Graphik Medium"/>
                <a:sym typeface="Graphik Medium"/>
              </a:defRPr>
            </a:pPr>
            <a:r>
              <a:t>Let’s see what can we do with Luma(Y) Component.</a:t>
            </a:r>
          </a:p>
        </p:txBody>
      </p:sp>
      <p:sp>
        <p:nvSpPr>
          <p:cNvPr id="296" name="Slide Number"/>
          <p:cNvSpPr txBox="1">
            <a:spLocks noGrp="1"/>
          </p:cNvSpPr>
          <p:nvPr>
            <p:ph type="sldNum" sz="quarter" idx="2"/>
          </p:nvPr>
        </p:nvSpPr>
        <p:spPr>
          <a:xfrm>
            <a:off x="11988380" y="13081000"/>
            <a:ext cx="39454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Achieving 5% Compression!"/>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Achieving 5% Compression!</a:t>
            </a:r>
          </a:p>
        </p:txBody>
      </p:sp>
      <p:sp>
        <p:nvSpPr>
          <p:cNvPr id="299" name="Majorly focused on Y component of YCbCr color space"/>
          <p:cNvSpPr txBox="1">
            <a:spLocks noGrp="1"/>
          </p:cNvSpPr>
          <p:nvPr>
            <p:ph type="body" idx="21"/>
          </p:nvPr>
        </p:nvSpPr>
        <p:spPr>
          <a:xfrm>
            <a:off x="1270000" y="2133600"/>
            <a:ext cx="21844000" cy="101544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Majorly focused on Y component of YCbCr color space</a:t>
            </a:r>
          </a:p>
        </p:txBody>
      </p:sp>
      <p:sp>
        <p:nvSpPr>
          <p:cNvPr id="300" name="Rounded Rectangle"/>
          <p:cNvSpPr/>
          <p:nvPr/>
        </p:nvSpPr>
        <p:spPr>
          <a:xfrm>
            <a:off x="2908498" y="3802459"/>
            <a:ext cx="18567004" cy="8712499"/>
          </a:xfrm>
          <a:prstGeom prst="roundRect">
            <a:avLst>
              <a:gd name="adj" fmla="val 9484"/>
            </a:avLst>
          </a:prstGeom>
          <a:solidFill>
            <a:srgbClr val="FFFFFF">
              <a:alpha val="71140"/>
            </a:srgbClr>
          </a:solidFill>
          <a:ln w="12700">
            <a:miter lim="400000"/>
          </a:ln>
          <a:effectLst>
            <a:reflection stA="50000" endPos="40000" dir="5400000" sy="-100000" algn="bl" rotWithShape="0"/>
          </a:effectLst>
        </p:spPr>
        <p:txBody>
          <a:bodyPr lIns="50800" tIns="50800" rIns="50800" bIns="50800" anchor="ctr"/>
          <a:lstStyle/>
          <a:p>
            <a:pPr>
              <a:lnSpc>
                <a:spcPct val="90000"/>
              </a:lnSpc>
              <a:defRPr sz="8000" spc="-239">
                <a:gradFill flip="none" rotWithShape="1">
                  <a:gsLst>
                    <a:gs pos="0">
                      <a:srgbClr val="00FF00"/>
                    </a:gs>
                    <a:gs pos="100000">
                      <a:srgbClr val="007DFF"/>
                    </a:gs>
                  </a:gsLst>
                  <a:lin ang="3965999" scaled="0"/>
                </a:gradFill>
                <a:latin typeface="+mn-lt"/>
                <a:ea typeface="+mn-ea"/>
                <a:cs typeface="+mn-cs"/>
                <a:sym typeface="Graphik Semibold"/>
              </a:defRPr>
            </a:pPr>
            <a:endParaRPr/>
          </a:p>
        </p:txBody>
      </p:sp>
      <p:sp>
        <p:nvSpPr>
          <p:cNvPr id="301" name="JPEG Encoder"/>
          <p:cNvSpPr txBox="1"/>
          <p:nvPr/>
        </p:nvSpPr>
        <p:spPr>
          <a:xfrm>
            <a:off x="8685352" y="4006801"/>
            <a:ext cx="7013296" cy="1500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400">
              <a:lnSpc>
                <a:spcPct val="80000"/>
              </a:lnSpc>
              <a:defRPr sz="8400" spc="-168">
                <a:gradFill flip="none" rotWithShape="1">
                  <a:gsLst>
                    <a:gs pos="0">
                      <a:srgbClr val="FF00D8"/>
                    </a:gs>
                    <a:gs pos="100000">
                      <a:srgbClr val="FFFD00"/>
                    </a:gs>
                  </a:gsLst>
                  <a:lin ang="2700000" scaled="0"/>
                </a:gradFill>
                <a:latin typeface="+mn-lt"/>
                <a:ea typeface="+mn-ea"/>
                <a:cs typeface="+mn-cs"/>
                <a:sym typeface="Graphik Semibold"/>
              </a:defRPr>
            </a:lvl1pPr>
          </a:lstStyle>
          <a:p>
            <a:r>
              <a:rPr dirty="0"/>
              <a:t>JPEG Encoder</a:t>
            </a:r>
          </a:p>
        </p:txBody>
      </p:sp>
      <p:sp>
        <p:nvSpPr>
          <p:cNvPr id="302" name="Forward DCT"/>
          <p:cNvSpPr/>
          <p:nvPr/>
        </p:nvSpPr>
        <p:spPr>
          <a:xfrm>
            <a:off x="4724400" y="5711775"/>
            <a:ext cx="4002533" cy="2654995"/>
          </a:xfrm>
          <a:prstGeom prst="roundRect">
            <a:avLst>
              <a:gd name="adj" fmla="val 12124"/>
            </a:avLst>
          </a:prstGeom>
          <a:solidFill>
            <a:srgbClr val="FFFFFF"/>
          </a:solidFill>
          <a:ln w="12700">
            <a:miter lim="400000"/>
          </a:ln>
          <a:effectLst>
            <a:reflection stA="50000" endPos="40000" dir="5400000" sy="-100000" algn="bl" rotWithShape="0"/>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8">
              <a:lnSpc>
                <a:spcPct val="90000"/>
              </a:lnSpc>
              <a:defRPr sz="6000" spc="-180">
                <a:gradFill flip="none" rotWithShape="1">
                  <a:gsLst>
                    <a:gs pos="0">
                      <a:srgbClr val="00E8FF"/>
                    </a:gs>
                    <a:gs pos="100000">
                      <a:srgbClr val="FF00F7"/>
                    </a:gs>
                  </a:gsLst>
                  <a:lin ang="3967761" scaled="0"/>
                </a:gradFill>
                <a:latin typeface="+mn-lt"/>
                <a:ea typeface="+mn-ea"/>
                <a:cs typeface="+mn-cs"/>
                <a:sym typeface="Graphik Semibold"/>
              </a:defRPr>
            </a:lvl1pPr>
          </a:lstStyle>
          <a:p>
            <a:r>
              <a:t>Forward DCT</a:t>
            </a:r>
          </a:p>
        </p:txBody>
      </p:sp>
      <p:sp>
        <p:nvSpPr>
          <p:cNvPr id="303" name="Quantisation"/>
          <p:cNvSpPr/>
          <p:nvPr/>
        </p:nvSpPr>
        <p:spPr>
          <a:xfrm>
            <a:off x="10190733" y="5711775"/>
            <a:ext cx="4002533" cy="2654995"/>
          </a:xfrm>
          <a:prstGeom prst="roundRect">
            <a:avLst>
              <a:gd name="adj" fmla="val 12124"/>
            </a:avLst>
          </a:prstGeom>
          <a:solidFill>
            <a:srgbClr val="FFFFFF"/>
          </a:solidFill>
          <a:ln w="12700">
            <a:miter lim="400000"/>
          </a:ln>
          <a:effectLst>
            <a:reflection stA="50000" endPos="40000" dir="5400000" sy="-100000" algn="bl" rotWithShape="0"/>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8">
              <a:lnSpc>
                <a:spcPct val="90000"/>
              </a:lnSpc>
              <a:defRPr sz="5000" spc="-150">
                <a:gradFill flip="none" rotWithShape="1">
                  <a:gsLst>
                    <a:gs pos="0">
                      <a:srgbClr val="00E8FF"/>
                    </a:gs>
                    <a:gs pos="100000">
                      <a:srgbClr val="FF00F7"/>
                    </a:gs>
                  </a:gsLst>
                  <a:lin ang="3967761" scaled="0"/>
                </a:gradFill>
                <a:latin typeface="+mn-lt"/>
                <a:ea typeface="+mn-ea"/>
                <a:cs typeface="+mn-cs"/>
                <a:sym typeface="Graphik Semibold"/>
              </a:defRPr>
            </a:lvl1pPr>
          </a:lstStyle>
          <a:p>
            <a:r>
              <a:t>Quantisation</a:t>
            </a:r>
          </a:p>
        </p:txBody>
      </p:sp>
      <p:sp>
        <p:nvSpPr>
          <p:cNvPr id="304" name="Lossless Encoder"/>
          <p:cNvSpPr/>
          <p:nvPr/>
        </p:nvSpPr>
        <p:spPr>
          <a:xfrm>
            <a:off x="15657067" y="5711775"/>
            <a:ext cx="4002533" cy="2654995"/>
          </a:xfrm>
          <a:prstGeom prst="roundRect">
            <a:avLst>
              <a:gd name="adj" fmla="val 12124"/>
            </a:avLst>
          </a:prstGeom>
          <a:solidFill>
            <a:srgbClr val="FFFFFF"/>
          </a:solidFill>
          <a:ln w="12700">
            <a:miter lim="400000"/>
          </a:ln>
          <a:effectLst>
            <a:reflection stA="50000" endPos="40000" dir="5400000" sy="-100000" algn="bl" rotWithShape="0"/>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8">
              <a:lnSpc>
                <a:spcPct val="90000"/>
              </a:lnSpc>
              <a:defRPr sz="6000" spc="-180">
                <a:gradFill flip="none" rotWithShape="1">
                  <a:gsLst>
                    <a:gs pos="0">
                      <a:srgbClr val="00E8FF"/>
                    </a:gs>
                    <a:gs pos="100000">
                      <a:srgbClr val="FF00F7"/>
                    </a:gs>
                  </a:gsLst>
                  <a:lin ang="3967761" scaled="0"/>
                </a:gradFill>
                <a:latin typeface="+mn-lt"/>
                <a:ea typeface="+mn-ea"/>
                <a:cs typeface="+mn-cs"/>
                <a:sym typeface="Graphik Semibold"/>
              </a:defRPr>
            </a:lvl1pPr>
          </a:lstStyle>
          <a:p>
            <a:r>
              <a:t>Lossless Encoder</a:t>
            </a:r>
          </a:p>
        </p:txBody>
      </p:sp>
      <p:sp>
        <p:nvSpPr>
          <p:cNvPr id="305" name="Rectangle"/>
          <p:cNvSpPr/>
          <p:nvPr/>
        </p:nvSpPr>
        <p:spPr>
          <a:xfrm>
            <a:off x="4828305" y="9107335"/>
            <a:ext cx="3794721" cy="2567187"/>
          </a:xfrm>
          <a:prstGeom prst="rect">
            <a:avLst/>
          </a:prstGeom>
          <a:ln w="50800">
            <a:solidFill>
              <a:srgbClr val="000000"/>
            </a:solidFill>
            <a:custDash>
              <a:ds d="200000" sp="200000"/>
            </a:custDash>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06" name="Line"/>
          <p:cNvSpPr/>
          <p:nvPr/>
        </p:nvSpPr>
        <p:spPr>
          <a:xfrm flipV="1">
            <a:off x="6725666" y="9063431"/>
            <a:ext cx="1" cy="2654995"/>
          </a:xfrm>
          <a:prstGeom prst="line">
            <a:avLst/>
          </a:prstGeom>
          <a:ln w="76200">
            <a:solidFill>
              <a:srgbClr val="000000"/>
            </a:solidFill>
            <a:miter lim="400000"/>
          </a:ln>
        </p:spPr>
        <p:txBody>
          <a:bodyPr lIns="50800" tIns="50800" rIns="50800" bIns="50800" anchor="ctr"/>
          <a:lstStyle/>
          <a:p>
            <a:endParaRPr/>
          </a:p>
        </p:txBody>
      </p:sp>
      <p:sp>
        <p:nvSpPr>
          <p:cNvPr id="307" name="Line"/>
          <p:cNvSpPr/>
          <p:nvPr/>
        </p:nvSpPr>
        <p:spPr>
          <a:xfrm>
            <a:off x="4880481" y="10390928"/>
            <a:ext cx="3690370" cy="1"/>
          </a:xfrm>
          <a:prstGeom prst="line">
            <a:avLst/>
          </a:prstGeom>
          <a:ln w="76200">
            <a:solidFill>
              <a:srgbClr val="000000"/>
            </a:solidFill>
            <a:miter lim="400000"/>
          </a:ln>
        </p:spPr>
        <p:txBody>
          <a:bodyPr lIns="50800" tIns="50800" rIns="50800" bIns="50800" anchor="ctr"/>
          <a:lstStyle/>
          <a:p>
            <a:endParaRPr/>
          </a:p>
        </p:txBody>
      </p:sp>
      <p:sp>
        <p:nvSpPr>
          <p:cNvPr id="308" name="Line"/>
          <p:cNvSpPr/>
          <p:nvPr/>
        </p:nvSpPr>
        <p:spPr>
          <a:xfrm>
            <a:off x="5112146" y="9544743"/>
            <a:ext cx="3379035" cy="1687682"/>
          </a:xfrm>
          <a:custGeom>
            <a:avLst/>
            <a:gdLst/>
            <a:ahLst/>
            <a:cxnLst>
              <a:cxn ang="0">
                <a:pos x="wd2" y="hd2"/>
              </a:cxn>
              <a:cxn ang="5400000">
                <a:pos x="wd2" y="hd2"/>
              </a:cxn>
              <a:cxn ang="10800000">
                <a:pos x="wd2" y="hd2"/>
              </a:cxn>
              <a:cxn ang="16200000">
                <a:pos x="wd2" y="hd2"/>
              </a:cxn>
            </a:cxnLst>
            <a:rect l="0" t="0" r="r" b="b"/>
            <a:pathLst>
              <a:path w="21600" h="21441" extrusionOk="0">
                <a:moveTo>
                  <a:pt x="0" y="766"/>
                </a:moveTo>
                <a:cubicBezTo>
                  <a:pt x="1518" y="3375"/>
                  <a:pt x="2481" y="7031"/>
                  <a:pt x="2695" y="10997"/>
                </a:cubicBezTo>
                <a:cubicBezTo>
                  <a:pt x="2926" y="15285"/>
                  <a:pt x="2991" y="20346"/>
                  <a:pt x="4990" y="20874"/>
                </a:cubicBezTo>
                <a:cubicBezTo>
                  <a:pt x="7128" y="21437"/>
                  <a:pt x="8042" y="16066"/>
                  <a:pt x="7848" y="10723"/>
                </a:cubicBezTo>
                <a:cubicBezTo>
                  <a:pt x="7665" y="5671"/>
                  <a:pt x="8459" y="445"/>
                  <a:pt x="10600" y="554"/>
                </a:cubicBezTo>
                <a:cubicBezTo>
                  <a:pt x="12849" y="668"/>
                  <a:pt x="13408" y="6365"/>
                  <a:pt x="13017" y="11712"/>
                </a:cubicBezTo>
                <a:cubicBezTo>
                  <a:pt x="12677" y="16365"/>
                  <a:pt x="13258" y="21293"/>
                  <a:pt x="15238" y="21438"/>
                </a:cubicBezTo>
                <a:cubicBezTo>
                  <a:pt x="17457" y="21600"/>
                  <a:pt x="17795" y="15928"/>
                  <a:pt x="18158" y="11056"/>
                </a:cubicBezTo>
                <a:cubicBezTo>
                  <a:pt x="18491" y="6586"/>
                  <a:pt x="19736" y="2587"/>
                  <a:pt x="21600" y="0"/>
                </a:cubicBezTo>
              </a:path>
            </a:pathLst>
          </a:custGeom>
          <a:ln w="76200">
            <a:solidFill>
              <a:srgbClr val="000000"/>
            </a:solidFill>
            <a:miter lim="400000"/>
          </a:ln>
        </p:spPr>
        <p:txBody>
          <a:bodyPr lIns="50800" tIns="50800" rIns="50800" bIns="50800" anchor="ctr"/>
          <a:lstStyle/>
          <a:p>
            <a:endParaRPr/>
          </a:p>
        </p:txBody>
      </p:sp>
      <p:pic>
        <p:nvPicPr>
          <p:cNvPr id="309" name="quantisation.png" descr="quantisation.png"/>
          <p:cNvPicPr>
            <a:picLocks noChangeAspect="1"/>
          </p:cNvPicPr>
          <p:nvPr/>
        </p:nvPicPr>
        <p:blipFill>
          <a:blip r:embed="rId2"/>
          <a:stretch>
            <a:fillRect/>
          </a:stretch>
        </p:blipFill>
        <p:spPr>
          <a:xfrm>
            <a:off x="10864502" y="9063431"/>
            <a:ext cx="2654996" cy="2654995"/>
          </a:xfrm>
          <a:prstGeom prst="rect">
            <a:avLst/>
          </a:prstGeom>
          <a:ln w="12700">
            <a:miter lim="400000"/>
          </a:ln>
        </p:spPr>
      </p:pic>
      <p:pic>
        <p:nvPicPr>
          <p:cNvPr id="310" name="huffmann .png" descr="huffmann .png"/>
          <p:cNvPicPr>
            <a:picLocks noChangeAspect="1"/>
          </p:cNvPicPr>
          <p:nvPr/>
        </p:nvPicPr>
        <p:blipFill>
          <a:blip r:embed="rId3"/>
          <a:stretch>
            <a:fillRect/>
          </a:stretch>
        </p:blipFill>
        <p:spPr>
          <a:xfrm>
            <a:off x="16289050" y="9063431"/>
            <a:ext cx="2738567" cy="2654995"/>
          </a:xfrm>
          <a:prstGeom prst="rect">
            <a:avLst/>
          </a:prstGeom>
          <a:ln w="50800">
            <a:solidFill>
              <a:srgbClr val="000000"/>
            </a:solidFill>
            <a:custDash>
              <a:ds d="200000" sp="200000"/>
            </a:custDash>
            <a:miter lim="400000"/>
          </a:ln>
        </p:spPr>
      </p:pic>
      <p:sp>
        <p:nvSpPr>
          <p:cNvPr id="311" name="Slide Number"/>
          <p:cNvSpPr txBox="1">
            <a:spLocks noGrp="1"/>
          </p:cNvSpPr>
          <p:nvPr>
            <p:ph type="sldNum" sz="quarter" idx="2"/>
          </p:nvPr>
        </p:nvSpPr>
        <p:spPr>
          <a:xfrm>
            <a:off x="11989358" y="13081000"/>
            <a:ext cx="392584"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302"/>
                                        </p:tgtEl>
                                        <p:attrNameLst>
                                          <p:attrName>style.visibility</p:attrName>
                                        </p:attrNameLst>
                                      </p:cBhvr>
                                      <p:to>
                                        <p:strVal val="visible"/>
                                      </p:to>
                                    </p:set>
                                    <p:animEffect transition="in" filter="wipe(left)">
                                      <p:cBhvr>
                                        <p:cTn id="7" dur="500"/>
                                        <p:tgtEl>
                                          <p:spTgt spid="302"/>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305"/>
                                        </p:tgtEl>
                                        <p:attrNameLst>
                                          <p:attrName>style.visibility</p:attrName>
                                        </p:attrNameLst>
                                      </p:cBhvr>
                                      <p:to>
                                        <p:strVal val="visible"/>
                                      </p:to>
                                    </p:set>
                                    <p:animEffect transition="in" filter="wipe(left)">
                                      <p:cBhvr>
                                        <p:cTn id="11" dur="500"/>
                                        <p:tgtEl>
                                          <p:spTgt spid="305"/>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306"/>
                                        </p:tgtEl>
                                        <p:attrNameLst>
                                          <p:attrName>style.visibility</p:attrName>
                                        </p:attrNameLst>
                                      </p:cBhvr>
                                      <p:to>
                                        <p:strVal val="visible"/>
                                      </p:to>
                                    </p:set>
                                    <p:animEffect transition="in" filter="wipe(left)">
                                      <p:cBhvr>
                                        <p:cTn id="15" dur="500"/>
                                        <p:tgtEl>
                                          <p:spTgt spid="306"/>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307"/>
                                        </p:tgtEl>
                                        <p:attrNameLst>
                                          <p:attrName>style.visibility</p:attrName>
                                        </p:attrNameLst>
                                      </p:cBhvr>
                                      <p:to>
                                        <p:strVal val="visible"/>
                                      </p:to>
                                    </p:set>
                                    <p:animEffect transition="in" filter="wipe(left)">
                                      <p:cBhvr>
                                        <p:cTn id="19" dur="500"/>
                                        <p:tgtEl>
                                          <p:spTgt spid="307"/>
                                        </p:tgtEl>
                                      </p:cBhvr>
                                    </p:animEffect>
                                  </p:childTnLst>
                                </p:cTn>
                              </p:par>
                            </p:childTnLst>
                          </p:cTn>
                        </p:par>
                        <p:par>
                          <p:cTn id="20" fill="hold">
                            <p:stCondLst>
                              <p:cond delay="2000"/>
                            </p:stCondLst>
                            <p:childTnLst>
                              <p:par>
                                <p:cTn id="21" presetID="22" presetClass="entr" presetSubtype="8" fill="hold" grpId="5" nodeType="afterEffect">
                                  <p:stCondLst>
                                    <p:cond delay="0"/>
                                  </p:stCondLst>
                                  <p:iterate>
                                    <p:tmAbs val="0"/>
                                  </p:iterate>
                                  <p:childTnLst>
                                    <p:set>
                                      <p:cBhvr>
                                        <p:cTn id="22" fill="hold"/>
                                        <p:tgtEl>
                                          <p:spTgt spid="308"/>
                                        </p:tgtEl>
                                        <p:attrNameLst>
                                          <p:attrName>style.visibility</p:attrName>
                                        </p:attrNameLst>
                                      </p:cBhvr>
                                      <p:to>
                                        <p:strVal val="visible"/>
                                      </p:to>
                                    </p:set>
                                    <p:animEffect transition="in" filter="wipe(left)">
                                      <p:cBhvr>
                                        <p:cTn id="23" dur="500"/>
                                        <p:tgtEl>
                                          <p:spTgt spid="308"/>
                                        </p:tgtEl>
                                      </p:cBhvr>
                                    </p:animEffect>
                                  </p:childTnLst>
                                </p:cTn>
                              </p:par>
                            </p:childTnLst>
                          </p:cTn>
                        </p:par>
                        <p:par>
                          <p:cTn id="24" fill="hold">
                            <p:stCondLst>
                              <p:cond delay="2500"/>
                            </p:stCondLst>
                            <p:childTnLst>
                              <p:par>
                                <p:cTn id="25" presetID="22" presetClass="entr" presetSubtype="8" fill="hold" grpId="6" nodeType="afterEffect">
                                  <p:stCondLst>
                                    <p:cond delay="0"/>
                                  </p:stCondLst>
                                  <p:iterate>
                                    <p:tmAbs val="0"/>
                                  </p:iterate>
                                  <p:childTnLst>
                                    <p:set>
                                      <p:cBhvr>
                                        <p:cTn id="26" fill="hold"/>
                                        <p:tgtEl>
                                          <p:spTgt spid="303"/>
                                        </p:tgtEl>
                                        <p:attrNameLst>
                                          <p:attrName>style.visibility</p:attrName>
                                        </p:attrNameLst>
                                      </p:cBhvr>
                                      <p:to>
                                        <p:strVal val="visible"/>
                                      </p:to>
                                    </p:set>
                                    <p:animEffect transition="in" filter="wipe(left)">
                                      <p:cBhvr>
                                        <p:cTn id="27" dur="500"/>
                                        <p:tgtEl>
                                          <p:spTgt spid="303"/>
                                        </p:tgtEl>
                                      </p:cBhvr>
                                    </p:animEffect>
                                  </p:childTnLst>
                                </p:cTn>
                              </p:par>
                            </p:childTnLst>
                          </p:cTn>
                        </p:par>
                        <p:par>
                          <p:cTn id="28" fill="hold">
                            <p:stCondLst>
                              <p:cond delay="3000"/>
                            </p:stCondLst>
                            <p:childTnLst>
                              <p:par>
                                <p:cTn id="29" presetID="22" presetClass="entr" presetSubtype="8" fill="hold" grpId="7" nodeType="afterEffect">
                                  <p:stCondLst>
                                    <p:cond delay="0"/>
                                  </p:stCondLst>
                                  <p:iterate>
                                    <p:tmAbs val="0"/>
                                  </p:iterate>
                                  <p:childTnLst>
                                    <p:set>
                                      <p:cBhvr>
                                        <p:cTn id="30" fill="hold"/>
                                        <p:tgtEl>
                                          <p:spTgt spid="309"/>
                                        </p:tgtEl>
                                        <p:attrNameLst>
                                          <p:attrName>style.visibility</p:attrName>
                                        </p:attrNameLst>
                                      </p:cBhvr>
                                      <p:to>
                                        <p:strVal val="visible"/>
                                      </p:to>
                                    </p:set>
                                    <p:animEffect transition="in" filter="wipe(left)">
                                      <p:cBhvr>
                                        <p:cTn id="31" dur="500"/>
                                        <p:tgtEl>
                                          <p:spTgt spid="309"/>
                                        </p:tgtEl>
                                      </p:cBhvr>
                                    </p:animEffect>
                                  </p:childTnLst>
                                </p:cTn>
                              </p:par>
                            </p:childTnLst>
                          </p:cTn>
                        </p:par>
                        <p:par>
                          <p:cTn id="32" fill="hold">
                            <p:stCondLst>
                              <p:cond delay="3500"/>
                            </p:stCondLst>
                            <p:childTnLst>
                              <p:par>
                                <p:cTn id="33" presetID="22" presetClass="entr" presetSubtype="8" fill="hold" grpId="8" nodeType="afterEffect">
                                  <p:stCondLst>
                                    <p:cond delay="0"/>
                                  </p:stCondLst>
                                  <p:iterate>
                                    <p:tmAbs val="0"/>
                                  </p:iterate>
                                  <p:childTnLst>
                                    <p:set>
                                      <p:cBhvr>
                                        <p:cTn id="34" fill="hold"/>
                                        <p:tgtEl>
                                          <p:spTgt spid="304"/>
                                        </p:tgtEl>
                                        <p:attrNameLst>
                                          <p:attrName>style.visibility</p:attrName>
                                        </p:attrNameLst>
                                      </p:cBhvr>
                                      <p:to>
                                        <p:strVal val="visible"/>
                                      </p:to>
                                    </p:set>
                                    <p:animEffect transition="in" filter="wipe(left)">
                                      <p:cBhvr>
                                        <p:cTn id="35" dur="500"/>
                                        <p:tgtEl>
                                          <p:spTgt spid="304"/>
                                        </p:tgtEl>
                                      </p:cBhvr>
                                    </p:animEffect>
                                  </p:childTnLst>
                                </p:cTn>
                              </p:par>
                            </p:childTnLst>
                          </p:cTn>
                        </p:par>
                        <p:par>
                          <p:cTn id="36" fill="hold">
                            <p:stCondLst>
                              <p:cond delay="4000"/>
                            </p:stCondLst>
                            <p:childTnLst>
                              <p:par>
                                <p:cTn id="37" presetID="22" presetClass="entr" presetSubtype="8" fill="hold" grpId="9" nodeType="afterEffect">
                                  <p:stCondLst>
                                    <p:cond delay="0"/>
                                  </p:stCondLst>
                                  <p:iterate>
                                    <p:tmAbs val="0"/>
                                  </p:iterate>
                                  <p:childTnLst>
                                    <p:set>
                                      <p:cBhvr>
                                        <p:cTn id="38" fill="hold"/>
                                        <p:tgtEl>
                                          <p:spTgt spid="310"/>
                                        </p:tgtEl>
                                        <p:attrNameLst>
                                          <p:attrName>style.visibility</p:attrName>
                                        </p:attrNameLst>
                                      </p:cBhvr>
                                      <p:to>
                                        <p:strVal val="visible"/>
                                      </p:to>
                                    </p:set>
                                    <p:animEffect transition="in" filter="wipe(left)">
                                      <p:cBhvr>
                                        <p:cTn id="39"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1" animBg="1" advAuto="0"/>
      <p:bldP spid="303" grpId="6" animBg="1" advAuto="0"/>
      <p:bldP spid="304" grpId="8" animBg="1" advAuto="0"/>
      <p:bldP spid="305" grpId="2" animBg="1" advAuto="0"/>
      <p:bldP spid="306" grpId="3" animBg="1" advAuto="0"/>
      <p:bldP spid="307" grpId="4" animBg="1" advAuto="0"/>
      <p:bldP spid="308" grpId="5" animBg="1" advAuto="0"/>
      <p:bldP spid="309" grpId="7" animBg="1" advAuto="0"/>
      <p:bldP spid="310" grpId="9"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Images in Form of Signal"/>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Images in Form of Signal</a:t>
            </a:r>
          </a:p>
        </p:txBody>
      </p:sp>
      <p:grpSp>
        <p:nvGrpSpPr>
          <p:cNvPr id="316" name="Group"/>
          <p:cNvGrpSpPr/>
          <p:nvPr/>
        </p:nvGrpSpPr>
        <p:grpSpPr>
          <a:xfrm>
            <a:off x="1565093" y="4156029"/>
            <a:ext cx="5164590" cy="8320079"/>
            <a:chOff x="0" y="0"/>
            <a:chExt cx="5164589" cy="8320077"/>
          </a:xfrm>
        </p:grpSpPr>
        <p:pic>
          <p:nvPicPr>
            <p:cNvPr id="314" name="flower photo.jpeg" descr="flower photo.jpeg"/>
            <p:cNvPicPr>
              <a:picLocks noChangeAspect="1"/>
            </p:cNvPicPr>
            <p:nvPr/>
          </p:nvPicPr>
          <p:blipFill>
            <a:blip r:embed="rId2"/>
            <a:stretch>
              <a:fillRect/>
            </a:stretch>
          </p:blipFill>
          <p:spPr>
            <a:xfrm>
              <a:off x="0" y="0"/>
              <a:ext cx="5164590" cy="7726226"/>
            </a:xfrm>
            <a:prstGeom prst="rect">
              <a:avLst/>
            </a:prstGeom>
            <a:ln w="12700" cap="flat">
              <a:noFill/>
              <a:miter lim="400000"/>
            </a:ln>
            <a:effectLst>
              <a:reflection stA="50000" endPos="40000" dir="5400000" sy="-100000" algn="bl" rotWithShape="0"/>
            </a:effectLst>
          </p:spPr>
        </p:pic>
        <p:sp>
          <p:nvSpPr>
            <p:cNvPr id="315" name="Caption"/>
            <p:cNvSpPr/>
            <p:nvPr/>
          </p:nvSpPr>
          <p:spPr>
            <a:xfrm>
              <a:off x="0" y="7827825"/>
              <a:ext cx="5164590"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Source-Unsplash</a:t>
              </a:r>
            </a:p>
          </p:txBody>
        </p:sp>
      </p:grpSp>
      <p:sp>
        <p:nvSpPr>
          <p:cNvPr id="317" name="Line"/>
          <p:cNvSpPr/>
          <p:nvPr/>
        </p:nvSpPr>
        <p:spPr>
          <a:xfrm>
            <a:off x="1565093" y="8019143"/>
            <a:ext cx="5164590" cy="1"/>
          </a:xfrm>
          <a:prstGeom prst="line">
            <a:avLst/>
          </a:prstGeom>
          <a:ln w="38100">
            <a:solidFill>
              <a:schemeClr val="accent3">
                <a:hueOff val="-385756"/>
                <a:satOff val="-32155"/>
                <a:lumOff val="17967"/>
              </a:schemeClr>
            </a:solidFill>
            <a:miter lim="400000"/>
          </a:ln>
        </p:spPr>
        <p:txBody>
          <a:bodyPr lIns="50800" tIns="50800" rIns="50800" bIns="50800" anchor="ctr"/>
          <a:lstStyle/>
          <a:p>
            <a:endParaRPr/>
          </a:p>
        </p:txBody>
      </p:sp>
      <p:sp>
        <p:nvSpPr>
          <p:cNvPr id="318" name="Take a row of pixels from an image and plot their pixel values on a graph with y-axis ranging from 0-255…"/>
          <p:cNvSpPr txBox="1"/>
          <p:nvPr/>
        </p:nvSpPr>
        <p:spPr>
          <a:xfrm>
            <a:off x="7784396" y="2871141"/>
            <a:ext cx="14271737" cy="2610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400">
              <a:spcBef>
                <a:spcPts val="2400"/>
              </a:spcBef>
              <a:defRPr sz="4400">
                <a:solidFill>
                  <a:srgbClr val="FFFFFF"/>
                </a:solidFill>
              </a:defRPr>
            </a:pPr>
            <a:r>
              <a:rPr dirty="0"/>
              <a:t>Take a row of pixels from an image and plot their pixel values on a graph with y-axis ranging from 0-255 </a:t>
            </a:r>
          </a:p>
          <a:p>
            <a:pPr algn="l" defTabSz="2438400">
              <a:spcBef>
                <a:spcPts val="2400"/>
              </a:spcBef>
              <a:defRPr sz="4400">
                <a:solidFill>
                  <a:srgbClr val="FFFFFF"/>
                </a:solidFill>
              </a:defRPr>
            </a:pPr>
            <a:r>
              <a:rPr dirty="0"/>
              <a:t>-&gt; This will give us a approximation of signal</a:t>
            </a:r>
          </a:p>
        </p:txBody>
      </p:sp>
      <p:pic>
        <p:nvPicPr>
          <p:cNvPr id="319" name="flower photo-pixel row.jpeg" descr="flower photo-pixel row.jpeg"/>
          <p:cNvPicPr>
            <a:picLocks noChangeAspect="1"/>
          </p:cNvPicPr>
          <p:nvPr/>
        </p:nvPicPr>
        <p:blipFill>
          <a:blip r:embed="rId3"/>
          <a:stretch>
            <a:fillRect/>
          </a:stretch>
        </p:blipFill>
        <p:spPr>
          <a:xfrm>
            <a:off x="7784396" y="5982658"/>
            <a:ext cx="14271737" cy="114749"/>
          </a:xfrm>
          <a:prstGeom prst="rect">
            <a:avLst/>
          </a:prstGeom>
          <a:ln w="12700">
            <a:miter lim="400000"/>
          </a:ln>
        </p:spPr>
      </p:pic>
      <p:sp>
        <p:nvSpPr>
          <p:cNvPr id="320" name="Why do we need to represent images in form of signal?…"/>
          <p:cNvSpPr txBox="1"/>
          <p:nvPr/>
        </p:nvSpPr>
        <p:spPr>
          <a:xfrm>
            <a:off x="7660778" y="6598310"/>
            <a:ext cx="15717263" cy="4071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2438400">
              <a:spcBef>
                <a:spcPts val="2400"/>
              </a:spcBef>
              <a:defRPr sz="4000">
                <a:solidFill>
                  <a:srgbClr val="FFFFFF"/>
                </a:solidFill>
              </a:defRPr>
            </a:pPr>
            <a:r>
              <a:rPr dirty="0"/>
              <a:t>Why do we need to represent images in form of signal? </a:t>
            </a:r>
          </a:p>
          <a:p>
            <a:pPr marL="558800" indent="-558800" algn="l" defTabSz="2438400">
              <a:spcBef>
                <a:spcPts val="2400"/>
              </a:spcBef>
              <a:buClr>
                <a:srgbClr val="FFFFFF"/>
              </a:buClr>
              <a:buSzPct val="100000"/>
              <a:buChar char="•"/>
              <a:defRPr sz="4000">
                <a:solidFill>
                  <a:srgbClr val="FFFFFF"/>
                </a:solidFill>
              </a:defRPr>
            </a:pPr>
            <a:r>
              <a:rPr dirty="0"/>
              <a:t>From real life experiments made it was found that Human Visual System is less sensitive to high frequency detail</a:t>
            </a:r>
          </a:p>
          <a:p>
            <a:pPr marL="558800" indent="-558800" algn="l" defTabSz="2438400">
              <a:spcBef>
                <a:spcPts val="2400"/>
              </a:spcBef>
              <a:buClr>
                <a:srgbClr val="FFFFFF"/>
              </a:buClr>
              <a:buSzPct val="100000"/>
              <a:buChar char="•"/>
              <a:defRPr sz="4000">
                <a:solidFill>
                  <a:srgbClr val="FFFFFF"/>
                </a:solidFill>
              </a:defRPr>
            </a:pPr>
            <a:r>
              <a:rPr dirty="0"/>
              <a:t>For almost every image that is captured is mostly composed of Lower Frequency Detail</a:t>
            </a:r>
          </a:p>
        </p:txBody>
      </p:sp>
      <p:sp>
        <p:nvSpPr>
          <p:cNvPr id="321" name="JPEG Removes Less Important Higher Frequency components to achieve even more compression"/>
          <p:cNvSpPr txBox="1"/>
          <p:nvPr/>
        </p:nvSpPr>
        <p:spPr>
          <a:xfrm>
            <a:off x="7661321" y="11508492"/>
            <a:ext cx="14517887" cy="162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lnSpc>
                <a:spcPct val="80000"/>
              </a:lnSpc>
              <a:defRPr sz="5000" spc="-100">
                <a:gradFill flip="none" rotWithShape="1">
                  <a:gsLst>
                    <a:gs pos="0">
                      <a:srgbClr val="FF00D8"/>
                    </a:gs>
                    <a:gs pos="100000">
                      <a:srgbClr val="FFFD00"/>
                    </a:gs>
                  </a:gsLst>
                  <a:lin ang="2700000" scaled="0"/>
                </a:gradFill>
                <a:latin typeface="+mn-lt"/>
                <a:ea typeface="+mn-ea"/>
                <a:cs typeface="+mn-cs"/>
                <a:sym typeface="Graphik Semibold"/>
              </a:defRPr>
            </a:lvl1pPr>
          </a:lstStyle>
          <a:p>
            <a:r>
              <a:rPr dirty="0"/>
              <a:t>JPEG Removes Less Important Higher Frequency components to achieve even more compression</a:t>
            </a:r>
          </a:p>
        </p:txBody>
      </p:sp>
      <p:sp>
        <p:nvSpPr>
          <p:cNvPr id="322" name="Slide Number"/>
          <p:cNvSpPr txBox="1">
            <a:spLocks noGrp="1"/>
          </p:cNvSpPr>
          <p:nvPr>
            <p:ph type="sldNum" sz="quarter" idx="2"/>
          </p:nvPr>
        </p:nvSpPr>
        <p:spPr>
          <a:xfrm>
            <a:off x="11990755" y="13081000"/>
            <a:ext cx="38979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wipe(down)">
                                      <p:cBhvr>
                                        <p:cTn id="7" dur="500"/>
                                        <p:tgtEl>
                                          <p:spTgt spid="318"/>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317"/>
                                        </p:tgtEl>
                                        <p:attrNameLst>
                                          <p:attrName>style.visibility</p:attrName>
                                        </p:attrNameLst>
                                      </p:cBhvr>
                                      <p:to>
                                        <p:strVal val="visible"/>
                                      </p:to>
                                    </p:set>
                                    <p:animEffect transition="in" filter="wipe(left)">
                                      <p:cBhvr>
                                        <p:cTn id="11" dur="1000"/>
                                        <p:tgtEl>
                                          <p:spTgt spid="317"/>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319"/>
                                        </p:tgtEl>
                                        <p:attrNameLst>
                                          <p:attrName>style.visibility</p:attrName>
                                        </p:attrNameLst>
                                      </p:cBhvr>
                                      <p:to>
                                        <p:strVal val="visible"/>
                                      </p:to>
                                    </p:set>
                                    <p:animEffect transition="in" filter="barn(inVertical)">
                                      <p:cBhvr>
                                        <p:cTn id="15" dur="500"/>
                                        <p:tgtEl>
                                          <p:spTgt spid="319"/>
                                        </p:tgtEl>
                                      </p:cBhvr>
                                    </p:animEffect>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320"/>
                                        </p:tgtEl>
                                        <p:attrNameLst>
                                          <p:attrName>style.visibility</p:attrName>
                                        </p:attrNameLst>
                                      </p:cBhvr>
                                      <p:to>
                                        <p:strVal val="visible"/>
                                      </p:to>
                                    </p:set>
                                    <p:animEffect transition="in" filter="wipe(down)">
                                      <p:cBhvr>
                                        <p:cTn id="19" dur="500"/>
                                        <p:tgtEl>
                                          <p:spTgt spid="320"/>
                                        </p:tgtEl>
                                      </p:cBhvr>
                                    </p:animEffect>
                                  </p:childTnLst>
                                </p:cTn>
                              </p:par>
                            </p:childTnLst>
                          </p:cTn>
                        </p:par>
                        <p:par>
                          <p:cTn id="20" fill="hold">
                            <p:stCondLst>
                              <p:cond delay="2500"/>
                            </p:stCondLst>
                            <p:childTnLst>
                              <p:par>
                                <p:cTn id="21" presetID="22" presetClass="entr" presetSubtype="4" fill="hold" grpId="0" nodeType="afterEffect">
                                  <p:stCondLst>
                                    <p:cond delay="0"/>
                                  </p:stCondLst>
                                  <p:childTnLst>
                                    <p:set>
                                      <p:cBhvr>
                                        <p:cTn id="22" dur="1" fill="hold">
                                          <p:stCondLst>
                                            <p:cond delay="0"/>
                                          </p:stCondLst>
                                        </p:cTn>
                                        <p:tgtEl>
                                          <p:spTgt spid="321"/>
                                        </p:tgtEl>
                                        <p:attrNameLst>
                                          <p:attrName>style.visibility</p:attrName>
                                        </p:attrNameLst>
                                      </p:cBhvr>
                                      <p:to>
                                        <p:strVal val="visible"/>
                                      </p:to>
                                    </p:set>
                                    <p:animEffect transition="in" filter="wipe(down)">
                                      <p:cBhvr>
                                        <p:cTn id="23"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2" animBg="1" advAuto="0"/>
      <p:bldP spid="318" grpId="0" animBg="1"/>
      <p:bldP spid="320" grpId="0" animBg="1"/>
      <p:bldP spid="3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Images in Form of Signal"/>
          <p:cNvSpPr txBox="1">
            <a:spLocks noGrp="1"/>
          </p:cNvSpPr>
          <p:nvPr>
            <p:ph type="title"/>
          </p:nvPr>
        </p:nvSpPr>
        <p:spPr>
          <a:xfrm>
            <a:off x="1388483" y="78199"/>
            <a:ext cx="21844001"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Images in Form of Signal</a:t>
            </a:r>
          </a:p>
        </p:txBody>
      </p:sp>
      <p:sp>
        <p:nvSpPr>
          <p:cNvPr id="325" name="Visualisation of an image as a signal gives us the advantage of using the frequency component of the Image"/>
          <p:cNvSpPr txBox="1"/>
          <p:nvPr/>
        </p:nvSpPr>
        <p:spPr>
          <a:xfrm>
            <a:off x="1205404" y="1579732"/>
            <a:ext cx="22326305" cy="14568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512233" indent="-512233" algn="l">
              <a:buSzPct val="50000"/>
              <a:buBlip>
                <a:blip r:embed="rId2"/>
              </a:buBlip>
              <a:defRPr sz="4400">
                <a:solidFill>
                  <a:srgbClr val="D5D5D5"/>
                </a:solidFill>
                <a:latin typeface="Graphik Medium"/>
                <a:ea typeface="Graphik Medium"/>
                <a:cs typeface="Graphik Medium"/>
                <a:sym typeface="Graphik Medium"/>
              </a:defRPr>
            </a:lvl1pPr>
          </a:lstStyle>
          <a:p>
            <a:r>
              <a:rPr dirty="0" err="1"/>
              <a:t>Visuali</a:t>
            </a:r>
            <a:r>
              <a:rPr lang="en-IN" dirty="0"/>
              <a:t>z</a:t>
            </a:r>
            <a:r>
              <a:rPr dirty="0" err="1"/>
              <a:t>ation</a:t>
            </a:r>
            <a:r>
              <a:rPr dirty="0"/>
              <a:t> of an image as a signal gives us the advantage of using the frequency component </a:t>
            </a:r>
            <a:endParaRPr lang="en-IN" dirty="0"/>
          </a:p>
          <a:p>
            <a:pPr marL="0" indent="0">
              <a:buNone/>
            </a:pPr>
            <a:r>
              <a:rPr lang="en-IN" dirty="0"/>
              <a:t>    </a:t>
            </a:r>
            <a:r>
              <a:rPr dirty="0"/>
              <a:t>of the Image</a:t>
            </a:r>
          </a:p>
        </p:txBody>
      </p:sp>
      <p:sp>
        <p:nvSpPr>
          <p:cNvPr id="326" name="Higher Frequency: Corresponds to Rapid changes between the Pixels"/>
          <p:cNvSpPr txBox="1"/>
          <p:nvPr/>
        </p:nvSpPr>
        <p:spPr>
          <a:xfrm>
            <a:off x="957530" y="9384501"/>
            <a:ext cx="9883953" cy="15185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300" b="1">
                <a:solidFill>
                  <a:srgbClr val="FFFFFF"/>
                </a:solidFill>
              </a:defRPr>
            </a:pPr>
            <a:r>
              <a:t>Higher Frequency: </a:t>
            </a:r>
            <a:r>
              <a:rPr b="0"/>
              <a:t>Corresponds to Rapid changes between the Pixels</a:t>
            </a:r>
          </a:p>
        </p:txBody>
      </p:sp>
      <p:sp>
        <p:nvSpPr>
          <p:cNvPr id="327" name="Square"/>
          <p:cNvSpPr/>
          <p:nvPr/>
        </p:nvSpPr>
        <p:spPr>
          <a:xfrm>
            <a:off x="2044149" y="3440604"/>
            <a:ext cx="1270001" cy="1270001"/>
          </a:xfrm>
          <a:prstGeom prst="rect">
            <a:avLst/>
          </a:prstGeom>
          <a:solidFill>
            <a:srgbClr val="FFFFFF"/>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28" name="Square"/>
          <p:cNvSpPr/>
          <p:nvPr/>
        </p:nvSpPr>
        <p:spPr>
          <a:xfrm>
            <a:off x="3332291" y="3440604"/>
            <a:ext cx="1270001" cy="1270001"/>
          </a:xfrm>
          <a:prstGeom prst="rect">
            <a:avLst/>
          </a:prstGeom>
          <a:solidFill>
            <a:srgbClr val="5E5E5E"/>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29" name="Square"/>
          <p:cNvSpPr/>
          <p:nvPr/>
        </p:nvSpPr>
        <p:spPr>
          <a:xfrm>
            <a:off x="4620434" y="3440604"/>
            <a:ext cx="1270001" cy="1270001"/>
          </a:xfrm>
          <a:prstGeom prst="rect">
            <a:avLst/>
          </a:prstGeom>
          <a:solidFill>
            <a:srgbClr val="000000"/>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0" name="Square"/>
          <p:cNvSpPr/>
          <p:nvPr/>
        </p:nvSpPr>
        <p:spPr>
          <a:xfrm>
            <a:off x="5908577" y="3440604"/>
            <a:ext cx="1270001" cy="1270001"/>
          </a:xfrm>
          <a:prstGeom prst="rect">
            <a:avLst/>
          </a:prstGeom>
          <a:solidFill>
            <a:srgbClr val="5E5E5E"/>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1" name="Square"/>
          <p:cNvSpPr/>
          <p:nvPr/>
        </p:nvSpPr>
        <p:spPr>
          <a:xfrm>
            <a:off x="7196720" y="3440604"/>
            <a:ext cx="1270001" cy="1270001"/>
          </a:xfrm>
          <a:prstGeom prst="rect">
            <a:avLst/>
          </a:prstGeom>
          <a:solidFill>
            <a:srgbClr val="FFFFFF"/>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2" name="Square"/>
          <p:cNvSpPr/>
          <p:nvPr/>
        </p:nvSpPr>
        <p:spPr>
          <a:xfrm>
            <a:off x="8484863" y="3440604"/>
            <a:ext cx="1270001" cy="1270001"/>
          </a:xfrm>
          <a:prstGeom prst="rect">
            <a:avLst/>
          </a:prstGeom>
          <a:solidFill>
            <a:srgbClr val="000000"/>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3" name="Square"/>
          <p:cNvSpPr/>
          <p:nvPr/>
        </p:nvSpPr>
        <p:spPr>
          <a:xfrm>
            <a:off x="14552021" y="3440604"/>
            <a:ext cx="1270001" cy="1270001"/>
          </a:xfrm>
          <a:prstGeom prst="rect">
            <a:avLst/>
          </a:prstGeom>
          <a:solidFill>
            <a:srgbClr val="000000"/>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4" name="Square"/>
          <p:cNvSpPr/>
          <p:nvPr/>
        </p:nvSpPr>
        <p:spPr>
          <a:xfrm>
            <a:off x="15844829" y="3440604"/>
            <a:ext cx="1270001" cy="1270001"/>
          </a:xfrm>
          <a:prstGeom prst="rect">
            <a:avLst/>
          </a:prstGeom>
          <a:solidFill>
            <a:srgbClr val="5E5E5E"/>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5" name="Square"/>
          <p:cNvSpPr/>
          <p:nvPr/>
        </p:nvSpPr>
        <p:spPr>
          <a:xfrm>
            <a:off x="17137639" y="3440604"/>
            <a:ext cx="1270001" cy="1270001"/>
          </a:xfrm>
          <a:prstGeom prst="rect">
            <a:avLst/>
          </a:prstGeom>
          <a:solidFill>
            <a:srgbClr val="929292"/>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6" name="Square"/>
          <p:cNvSpPr/>
          <p:nvPr/>
        </p:nvSpPr>
        <p:spPr>
          <a:xfrm>
            <a:off x="18430447" y="3440604"/>
            <a:ext cx="1270001" cy="1270001"/>
          </a:xfrm>
          <a:prstGeom prst="rect">
            <a:avLst/>
          </a:prstGeom>
          <a:solidFill>
            <a:srgbClr val="D5D5D5"/>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7" name="Square"/>
          <p:cNvSpPr/>
          <p:nvPr/>
        </p:nvSpPr>
        <p:spPr>
          <a:xfrm>
            <a:off x="19723255" y="3440604"/>
            <a:ext cx="1270001" cy="1270001"/>
          </a:xfrm>
          <a:prstGeom prst="rect">
            <a:avLst/>
          </a:prstGeom>
          <a:solidFill>
            <a:srgbClr val="D5D5D5"/>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8" name="Square"/>
          <p:cNvSpPr/>
          <p:nvPr/>
        </p:nvSpPr>
        <p:spPr>
          <a:xfrm>
            <a:off x="20941937" y="3440604"/>
            <a:ext cx="1270001" cy="1270001"/>
          </a:xfrm>
          <a:prstGeom prst="rect">
            <a:avLst/>
          </a:prstGeom>
          <a:solidFill>
            <a:srgbClr val="FFFFFF"/>
          </a:solidFill>
          <a:ln w="50800">
            <a:solidFill>
              <a:schemeClr val="accent1">
                <a:lumOff val="13575"/>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39" name="Lower Frequency: Corresponds to Smoother changes between the Pixels"/>
          <p:cNvSpPr txBox="1"/>
          <p:nvPr/>
        </p:nvSpPr>
        <p:spPr>
          <a:xfrm>
            <a:off x="13779486" y="9422410"/>
            <a:ext cx="9883952" cy="1442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000" b="1">
                <a:solidFill>
                  <a:srgbClr val="FFFFFF"/>
                </a:solidFill>
              </a:defRPr>
            </a:pPr>
            <a:r>
              <a:t>Lower Frequency: </a:t>
            </a:r>
            <a:r>
              <a:rPr b="0"/>
              <a:t>Corresponds to Smoother changes between the Pixels</a:t>
            </a:r>
          </a:p>
        </p:txBody>
      </p:sp>
      <p:sp>
        <p:nvSpPr>
          <p:cNvPr id="340" name="Line"/>
          <p:cNvSpPr/>
          <p:nvPr/>
        </p:nvSpPr>
        <p:spPr>
          <a:xfrm flipV="1">
            <a:off x="2197492" y="5460468"/>
            <a:ext cx="1" cy="3574502"/>
          </a:xfrm>
          <a:prstGeom prst="line">
            <a:avLst/>
          </a:prstGeom>
          <a:ln w="25400">
            <a:solidFill>
              <a:srgbClr val="FFFFFF"/>
            </a:solidFill>
            <a:miter lim="400000"/>
          </a:ln>
        </p:spPr>
        <p:txBody>
          <a:bodyPr lIns="50800" tIns="50800" rIns="50800" bIns="50800" anchor="ctr"/>
          <a:lstStyle/>
          <a:p>
            <a:endParaRPr/>
          </a:p>
        </p:txBody>
      </p:sp>
      <p:sp>
        <p:nvSpPr>
          <p:cNvPr id="341" name="Line"/>
          <p:cNvSpPr/>
          <p:nvPr/>
        </p:nvSpPr>
        <p:spPr>
          <a:xfrm>
            <a:off x="2180041" y="9022269"/>
            <a:ext cx="7438931" cy="1"/>
          </a:xfrm>
          <a:prstGeom prst="line">
            <a:avLst/>
          </a:prstGeom>
          <a:ln w="25400">
            <a:solidFill>
              <a:srgbClr val="FFFFFF"/>
            </a:solidFill>
            <a:miter lim="400000"/>
          </a:ln>
        </p:spPr>
        <p:txBody>
          <a:bodyPr lIns="50800" tIns="50800" rIns="50800" bIns="50800" anchor="ctr"/>
          <a:lstStyle/>
          <a:p>
            <a:endParaRPr/>
          </a:p>
        </p:txBody>
      </p:sp>
      <p:sp>
        <p:nvSpPr>
          <p:cNvPr id="342" name="255"/>
          <p:cNvSpPr txBox="1"/>
          <p:nvPr/>
        </p:nvSpPr>
        <p:spPr>
          <a:xfrm>
            <a:off x="1396854" y="5460467"/>
            <a:ext cx="637948"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255</a:t>
            </a:r>
          </a:p>
        </p:txBody>
      </p:sp>
      <p:sp>
        <p:nvSpPr>
          <p:cNvPr id="343" name="Line"/>
          <p:cNvSpPr/>
          <p:nvPr/>
        </p:nvSpPr>
        <p:spPr>
          <a:xfrm>
            <a:off x="2646760" y="5736285"/>
            <a:ext cx="6590500" cy="2887956"/>
          </a:xfrm>
          <a:custGeom>
            <a:avLst/>
            <a:gdLst/>
            <a:ahLst/>
            <a:cxnLst>
              <a:cxn ang="0">
                <a:pos x="wd2" y="hd2"/>
              </a:cxn>
              <a:cxn ang="5400000">
                <a:pos x="wd2" y="hd2"/>
              </a:cxn>
              <a:cxn ang="10800000">
                <a:pos x="wd2" y="hd2"/>
              </a:cxn>
              <a:cxn ang="16200000">
                <a:pos x="wd2" y="hd2"/>
              </a:cxn>
            </a:cxnLst>
            <a:rect l="0" t="0" r="r" b="b"/>
            <a:pathLst>
              <a:path w="21600" h="20308" extrusionOk="0">
                <a:moveTo>
                  <a:pt x="0" y="279"/>
                </a:moveTo>
                <a:cubicBezTo>
                  <a:pt x="495" y="2129"/>
                  <a:pt x="1000" y="3966"/>
                  <a:pt x="1516" y="5790"/>
                </a:cubicBezTo>
                <a:cubicBezTo>
                  <a:pt x="2033" y="7613"/>
                  <a:pt x="2560" y="9423"/>
                  <a:pt x="3033" y="11300"/>
                </a:cubicBezTo>
                <a:cubicBezTo>
                  <a:pt x="4138" y="15692"/>
                  <a:pt x="5403" y="20617"/>
                  <a:pt x="7636" y="20293"/>
                </a:cubicBezTo>
                <a:cubicBezTo>
                  <a:pt x="9741" y="19989"/>
                  <a:pt x="10790" y="15233"/>
                  <a:pt x="11339" y="10604"/>
                </a:cubicBezTo>
                <a:cubicBezTo>
                  <a:pt x="12024" y="4829"/>
                  <a:pt x="13429" y="-983"/>
                  <a:pt x="15796" y="141"/>
                </a:cubicBezTo>
                <a:cubicBezTo>
                  <a:pt x="17667" y="1029"/>
                  <a:pt x="18093" y="5775"/>
                  <a:pt x="18698" y="9764"/>
                </a:cubicBezTo>
                <a:cubicBezTo>
                  <a:pt x="19258" y="13459"/>
                  <a:pt x="20259" y="16776"/>
                  <a:pt x="21600" y="19388"/>
                </a:cubicBezTo>
              </a:path>
            </a:pathLst>
          </a:custGeom>
          <a:ln w="25400">
            <a:solidFill>
              <a:srgbClr val="FFFFFF"/>
            </a:solidFill>
            <a:miter lim="400000"/>
          </a:ln>
        </p:spPr>
        <p:txBody>
          <a:bodyPr lIns="50800" tIns="50800" rIns="50800" bIns="50800" anchor="ctr"/>
          <a:lstStyle/>
          <a:p>
            <a:endParaRPr/>
          </a:p>
        </p:txBody>
      </p:sp>
      <p:sp>
        <p:nvSpPr>
          <p:cNvPr id="344" name="Oval"/>
          <p:cNvSpPr/>
          <p:nvPr/>
        </p:nvSpPr>
        <p:spPr>
          <a:xfrm>
            <a:off x="2602620" y="5736238"/>
            <a:ext cx="153058"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45" name="Oval"/>
          <p:cNvSpPr/>
          <p:nvPr/>
        </p:nvSpPr>
        <p:spPr>
          <a:xfrm>
            <a:off x="3420500" y="7094282"/>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46" name="Oval"/>
          <p:cNvSpPr/>
          <p:nvPr/>
        </p:nvSpPr>
        <p:spPr>
          <a:xfrm>
            <a:off x="4812420" y="8575957"/>
            <a:ext cx="153059" cy="171962"/>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47" name="Oval"/>
          <p:cNvSpPr/>
          <p:nvPr/>
        </p:nvSpPr>
        <p:spPr>
          <a:xfrm>
            <a:off x="6082419" y="6974272"/>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48" name="Oval"/>
          <p:cNvSpPr/>
          <p:nvPr/>
        </p:nvSpPr>
        <p:spPr>
          <a:xfrm>
            <a:off x="7281299" y="5620613"/>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49" name="Oval"/>
          <p:cNvSpPr/>
          <p:nvPr/>
        </p:nvSpPr>
        <p:spPr>
          <a:xfrm>
            <a:off x="9201539" y="8413398"/>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0" name="Line"/>
          <p:cNvSpPr/>
          <p:nvPr/>
        </p:nvSpPr>
        <p:spPr>
          <a:xfrm flipV="1">
            <a:off x="14801701" y="5393012"/>
            <a:ext cx="1" cy="3574502"/>
          </a:xfrm>
          <a:prstGeom prst="line">
            <a:avLst/>
          </a:prstGeom>
          <a:ln w="25400">
            <a:solidFill>
              <a:srgbClr val="FFFFFF"/>
            </a:solidFill>
            <a:miter lim="400000"/>
          </a:ln>
        </p:spPr>
        <p:txBody>
          <a:bodyPr lIns="50800" tIns="50800" rIns="50800" bIns="50800" anchor="ctr"/>
          <a:lstStyle/>
          <a:p>
            <a:endParaRPr/>
          </a:p>
        </p:txBody>
      </p:sp>
      <p:sp>
        <p:nvSpPr>
          <p:cNvPr id="351" name="Line"/>
          <p:cNvSpPr/>
          <p:nvPr/>
        </p:nvSpPr>
        <p:spPr>
          <a:xfrm>
            <a:off x="14784249" y="8954813"/>
            <a:ext cx="7438931" cy="1"/>
          </a:xfrm>
          <a:prstGeom prst="line">
            <a:avLst/>
          </a:prstGeom>
          <a:ln w="25400">
            <a:solidFill>
              <a:srgbClr val="FFFFFF"/>
            </a:solidFill>
            <a:miter lim="400000"/>
          </a:ln>
        </p:spPr>
        <p:txBody>
          <a:bodyPr lIns="50800" tIns="50800" rIns="50800" bIns="50800" anchor="ctr"/>
          <a:lstStyle/>
          <a:p>
            <a:endParaRPr/>
          </a:p>
        </p:txBody>
      </p:sp>
      <p:sp>
        <p:nvSpPr>
          <p:cNvPr id="352" name="255"/>
          <p:cNvSpPr txBox="1"/>
          <p:nvPr/>
        </p:nvSpPr>
        <p:spPr>
          <a:xfrm>
            <a:off x="14001062" y="5393011"/>
            <a:ext cx="637948"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255</a:t>
            </a:r>
          </a:p>
        </p:txBody>
      </p:sp>
      <p:sp>
        <p:nvSpPr>
          <p:cNvPr id="353" name="Oval"/>
          <p:cNvSpPr/>
          <p:nvPr/>
        </p:nvSpPr>
        <p:spPr>
          <a:xfrm>
            <a:off x="15206828" y="8413398"/>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4" name="Oval"/>
          <p:cNvSpPr/>
          <p:nvPr/>
        </p:nvSpPr>
        <p:spPr>
          <a:xfrm>
            <a:off x="16214283" y="7571853"/>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5" name="Oval"/>
          <p:cNvSpPr/>
          <p:nvPr/>
        </p:nvSpPr>
        <p:spPr>
          <a:xfrm>
            <a:off x="17321840" y="6940544"/>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6" name="Oval"/>
          <p:cNvSpPr/>
          <p:nvPr/>
        </p:nvSpPr>
        <p:spPr>
          <a:xfrm>
            <a:off x="18644933" y="6527668"/>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7" name="Oval"/>
          <p:cNvSpPr/>
          <p:nvPr/>
        </p:nvSpPr>
        <p:spPr>
          <a:xfrm>
            <a:off x="19980295" y="6258490"/>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8" name="Oval"/>
          <p:cNvSpPr/>
          <p:nvPr/>
        </p:nvSpPr>
        <p:spPr>
          <a:xfrm>
            <a:off x="21331812" y="5801155"/>
            <a:ext cx="153059" cy="171961"/>
          </a:xfrm>
          <a:prstGeom prst="ellipse">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59" name="Line"/>
          <p:cNvSpPr/>
          <p:nvPr/>
        </p:nvSpPr>
        <p:spPr>
          <a:xfrm>
            <a:off x="15327969" y="5905755"/>
            <a:ext cx="6111559" cy="26226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086" y="19101"/>
                  <a:pt x="2248" y="16789"/>
                  <a:pt x="3478" y="14683"/>
                </a:cubicBezTo>
                <a:cubicBezTo>
                  <a:pt x="4730" y="12540"/>
                  <a:pt x="6051" y="10611"/>
                  <a:pt x="7477" y="9170"/>
                </a:cubicBezTo>
                <a:cubicBezTo>
                  <a:pt x="8998" y="7633"/>
                  <a:pt x="10609" y="6676"/>
                  <a:pt x="12235" y="5937"/>
                </a:cubicBezTo>
                <a:cubicBezTo>
                  <a:pt x="13757" y="5245"/>
                  <a:pt x="15294" y="4739"/>
                  <a:pt x="16802" y="3903"/>
                </a:cubicBezTo>
                <a:cubicBezTo>
                  <a:pt x="18454" y="2987"/>
                  <a:pt x="20062" y="1679"/>
                  <a:pt x="21600" y="0"/>
                </a:cubicBezTo>
              </a:path>
            </a:pathLst>
          </a:custGeom>
          <a:ln w="25400">
            <a:solidFill>
              <a:srgbClr val="FFFFFF"/>
            </a:solidFill>
            <a:miter lim="400000"/>
          </a:ln>
        </p:spPr>
        <p:txBody>
          <a:bodyPr lIns="50800" tIns="50800" rIns="50800" bIns="50800" anchor="ctr"/>
          <a:lstStyle/>
          <a:p>
            <a:endParaRPr/>
          </a:p>
        </p:txBody>
      </p:sp>
      <p:sp>
        <p:nvSpPr>
          <p:cNvPr id="360" name="How do we get the Frequency Components of an Image??…"/>
          <p:cNvSpPr txBox="1"/>
          <p:nvPr/>
        </p:nvSpPr>
        <p:spPr>
          <a:xfrm>
            <a:off x="2124449" y="11402694"/>
            <a:ext cx="20372071" cy="1924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400">
              <a:lnSpc>
                <a:spcPct val="80000"/>
              </a:lnSpc>
              <a:defRPr sz="6000" spc="-119">
                <a:gradFill flip="none" rotWithShape="1">
                  <a:gsLst>
                    <a:gs pos="0">
                      <a:srgbClr val="FF00D8"/>
                    </a:gs>
                    <a:gs pos="100000">
                      <a:srgbClr val="FFFD00"/>
                    </a:gs>
                  </a:gsLst>
                  <a:lin ang="2700000" scaled="0"/>
                </a:gradFill>
                <a:latin typeface="+mn-lt"/>
                <a:ea typeface="+mn-ea"/>
                <a:cs typeface="+mn-cs"/>
                <a:sym typeface="Graphik Semibold"/>
              </a:defRPr>
            </a:pPr>
            <a:r>
              <a:rPr dirty="0"/>
              <a:t>How do we get the Frequency Components of an Image??</a:t>
            </a:r>
          </a:p>
          <a:p>
            <a:pPr defTabSz="2438400">
              <a:lnSpc>
                <a:spcPct val="80000"/>
              </a:lnSpc>
              <a:defRPr sz="6000" spc="-119">
                <a:gradFill flip="none" rotWithShape="1">
                  <a:gsLst>
                    <a:gs pos="0">
                      <a:srgbClr val="FF00D8"/>
                    </a:gs>
                    <a:gs pos="100000">
                      <a:srgbClr val="FFFD00"/>
                    </a:gs>
                  </a:gsLst>
                  <a:lin ang="2700000" scaled="0"/>
                </a:gradFill>
                <a:latin typeface="+mn-lt"/>
                <a:ea typeface="+mn-ea"/>
                <a:cs typeface="+mn-cs"/>
                <a:sym typeface="Graphik Semibold"/>
              </a:defRPr>
            </a:pPr>
            <a:r>
              <a:rPr dirty="0"/>
              <a:t>—&gt; DCT</a:t>
            </a:r>
          </a:p>
        </p:txBody>
      </p:sp>
      <p:sp>
        <p:nvSpPr>
          <p:cNvPr id="361" name="Slide Number"/>
          <p:cNvSpPr txBox="1">
            <a:spLocks noGrp="1"/>
          </p:cNvSpPr>
          <p:nvPr>
            <p:ph type="sldNum" sz="quarter" idx="2"/>
          </p:nvPr>
        </p:nvSpPr>
        <p:spPr>
          <a:xfrm>
            <a:off x="11986285" y="13081000"/>
            <a:ext cx="39873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324"/>
                                        </p:tgtEl>
                                        <p:attrNameLst>
                                          <p:attrName>style.visibility</p:attrName>
                                        </p:attrNameLst>
                                      </p:cBhvr>
                                      <p:to>
                                        <p:strVal val="visible"/>
                                      </p:to>
                                    </p:set>
                                    <p:animEffect transition="in" filter="wipe(left)">
                                      <p:cBhvr>
                                        <p:cTn id="7" dur="1000"/>
                                        <p:tgtEl>
                                          <p:spTgt spid="32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325"/>
                                        </p:tgtEl>
                                        <p:attrNameLst>
                                          <p:attrName>style.visibility</p:attrName>
                                        </p:attrNameLst>
                                      </p:cBhvr>
                                      <p:to>
                                        <p:strVal val="visible"/>
                                      </p:to>
                                    </p:set>
                                    <p:animEffect transition="in" filter="wipe(left)">
                                      <p:cBhvr>
                                        <p:cTn id="11" dur="1000"/>
                                        <p:tgtEl>
                                          <p:spTgt spid="325"/>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327"/>
                                        </p:tgtEl>
                                        <p:attrNameLst>
                                          <p:attrName>style.visibility</p:attrName>
                                        </p:attrNameLst>
                                      </p:cBhvr>
                                      <p:to>
                                        <p:strVal val="visible"/>
                                      </p:to>
                                    </p:set>
                                    <p:animEffect transition="in" filter="wipe(left)">
                                      <p:cBhvr>
                                        <p:cTn id="15" dur="300"/>
                                        <p:tgtEl>
                                          <p:spTgt spid="327"/>
                                        </p:tgtEl>
                                      </p:cBhvr>
                                    </p:animEffect>
                                  </p:childTnLst>
                                </p:cTn>
                              </p:par>
                            </p:childTnLst>
                          </p:cTn>
                        </p:par>
                        <p:par>
                          <p:cTn id="16" fill="hold">
                            <p:stCondLst>
                              <p:cond delay="2300"/>
                            </p:stCondLst>
                            <p:childTnLst>
                              <p:par>
                                <p:cTn id="17" presetID="22" presetClass="entr" presetSubtype="8" fill="hold" grpId="4" nodeType="afterEffect">
                                  <p:stCondLst>
                                    <p:cond delay="0"/>
                                  </p:stCondLst>
                                  <p:iterate>
                                    <p:tmAbs val="0"/>
                                  </p:iterate>
                                  <p:childTnLst>
                                    <p:set>
                                      <p:cBhvr>
                                        <p:cTn id="18" fill="hold"/>
                                        <p:tgtEl>
                                          <p:spTgt spid="328"/>
                                        </p:tgtEl>
                                        <p:attrNameLst>
                                          <p:attrName>style.visibility</p:attrName>
                                        </p:attrNameLst>
                                      </p:cBhvr>
                                      <p:to>
                                        <p:strVal val="visible"/>
                                      </p:to>
                                    </p:set>
                                    <p:animEffect transition="in" filter="wipe(left)">
                                      <p:cBhvr>
                                        <p:cTn id="19" dur="300"/>
                                        <p:tgtEl>
                                          <p:spTgt spid="328"/>
                                        </p:tgtEl>
                                      </p:cBhvr>
                                    </p:animEffect>
                                  </p:childTnLst>
                                </p:cTn>
                              </p:par>
                            </p:childTnLst>
                          </p:cTn>
                        </p:par>
                        <p:par>
                          <p:cTn id="20" fill="hold">
                            <p:stCondLst>
                              <p:cond delay="2600"/>
                            </p:stCondLst>
                            <p:childTnLst>
                              <p:par>
                                <p:cTn id="21" presetID="22" presetClass="entr" presetSubtype="8" fill="hold" grpId="5" nodeType="afterEffect">
                                  <p:stCondLst>
                                    <p:cond delay="0"/>
                                  </p:stCondLst>
                                  <p:iterate>
                                    <p:tmAbs val="0"/>
                                  </p:iterate>
                                  <p:childTnLst>
                                    <p:set>
                                      <p:cBhvr>
                                        <p:cTn id="22" fill="hold"/>
                                        <p:tgtEl>
                                          <p:spTgt spid="329"/>
                                        </p:tgtEl>
                                        <p:attrNameLst>
                                          <p:attrName>style.visibility</p:attrName>
                                        </p:attrNameLst>
                                      </p:cBhvr>
                                      <p:to>
                                        <p:strVal val="visible"/>
                                      </p:to>
                                    </p:set>
                                    <p:animEffect transition="in" filter="wipe(left)">
                                      <p:cBhvr>
                                        <p:cTn id="23" dur="300"/>
                                        <p:tgtEl>
                                          <p:spTgt spid="329"/>
                                        </p:tgtEl>
                                      </p:cBhvr>
                                    </p:animEffect>
                                  </p:childTnLst>
                                </p:cTn>
                              </p:par>
                            </p:childTnLst>
                          </p:cTn>
                        </p:par>
                        <p:par>
                          <p:cTn id="24" fill="hold">
                            <p:stCondLst>
                              <p:cond delay="2900"/>
                            </p:stCondLst>
                            <p:childTnLst>
                              <p:par>
                                <p:cTn id="25" presetID="22" presetClass="entr" presetSubtype="8" fill="hold" grpId="6" nodeType="afterEffect">
                                  <p:stCondLst>
                                    <p:cond delay="0"/>
                                  </p:stCondLst>
                                  <p:iterate>
                                    <p:tmAbs val="0"/>
                                  </p:iterate>
                                  <p:childTnLst>
                                    <p:set>
                                      <p:cBhvr>
                                        <p:cTn id="26" fill="hold"/>
                                        <p:tgtEl>
                                          <p:spTgt spid="330"/>
                                        </p:tgtEl>
                                        <p:attrNameLst>
                                          <p:attrName>style.visibility</p:attrName>
                                        </p:attrNameLst>
                                      </p:cBhvr>
                                      <p:to>
                                        <p:strVal val="visible"/>
                                      </p:to>
                                    </p:set>
                                    <p:animEffect transition="in" filter="wipe(left)">
                                      <p:cBhvr>
                                        <p:cTn id="27" dur="300"/>
                                        <p:tgtEl>
                                          <p:spTgt spid="330"/>
                                        </p:tgtEl>
                                      </p:cBhvr>
                                    </p:animEffect>
                                  </p:childTnLst>
                                </p:cTn>
                              </p:par>
                            </p:childTnLst>
                          </p:cTn>
                        </p:par>
                        <p:par>
                          <p:cTn id="28" fill="hold">
                            <p:stCondLst>
                              <p:cond delay="3200"/>
                            </p:stCondLst>
                            <p:childTnLst>
                              <p:par>
                                <p:cTn id="29" presetID="22" presetClass="entr" presetSubtype="8" fill="hold" grpId="7" nodeType="afterEffect">
                                  <p:stCondLst>
                                    <p:cond delay="0"/>
                                  </p:stCondLst>
                                  <p:iterate>
                                    <p:tmAbs val="0"/>
                                  </p:iterate>
                                  <p:childTnLst>
                                    <p:set>
                                      <p:cBhvr>
                                        <p:cTn id="30" fill="hold"/>
                                        <p:tgtEl>
                                          <p:spTgt spid="331"/>
                                        </p:tgtEl>
                                        <p:attrNameLst>
                                          <p:attrName>style.visibility</p:attrName>
                                        </p:attrNameLst>
                                      </p:cBhvr>
                                      <p:to>
                                        <p:strVal val="visible"/>
                                      </p:to>
                                    </p:set>
                                    <p:animEffect transition="in" filter="wipe(left)">
                                      <p:cBhvr>
                                        <p:cTn id="31" dur="300"/>
                                        <p:tgtEl>
                                          <p:spTgt spid="331"/>
                                        </p:tgtEl>
                                      </p:cBhvr>
                                    </p:animEffect>
                                  </p:childTnLst>
                                </p:cTn>
                              </p:par>
                            </p:childTnLst>
                          </p:cTn>
                        </p:par>
                        <p:par>
                          <p:cTn id="32" fill="hold">
                            <p:stCondLst>
                              <p:cond delay="3500"/>
                            </p:stCondLst>
                            <p:childTnLst>
                              <p:par>
                                <p:cTn id="33" presetID="22" presetClass="entr" presetSubtype="8" fill="hold" grpId="8" nodeType="afterEffect">
                                  <p:stCondLst>
                                    <p:cond delay="0"/>
                                  </p:stCondLst>
                                  <p:iterate>
                                    <p:tmAbs val="0"/>
                                  </p:iterate>
                                  <p:childTnLst>
                                    <p:set>
                                      <p:cBhvr>
                                        <p:cTn id="34" fill="hold"/>
                                        <p:tgtEl>
                                          <p:spTgt spid="332"/>
                                        </p:tgtEl>
                                        <p:attrNameLst>
                                          <p:attrName>style.visibility</p:attrName>
                                        </p:attrNameLst>
                                      </p:cBhvr>
                                      <p:to>
                                        <p:strVal val="visible"/>
                                      </p:to>
                                    </p:set>
                                    <p:animEffect transition="in" filter="wipe(left)">
                                      <p:cBhvr>
                                        <p:cTn id="35" dur="300"/>
                                        <p:tgtEl>
                                          <p:spTgt spid="332"/>
                                        </p:tgtEl>
                                      </p:cBhvr>
                                    </p:animEffect>
                                  </p:childTnLst>
                                </p:cTn>
                              </p:par>
                            </p:childTnLst>
                          </p:cTn>
                        </p:par>
                        <p:par>
                          <p:cTn id="36" fill="hold">
                            <p:stCondLst>
                              <p:cond delay="3800"/>
                            </p:stCondLst>
                            <p:childTnLst>
                              <p:par>
                                <p:cTn id="37" presetID="22" presetClass="entr" presetSubtype="8" fill="hold" grpId="9" nodeType="afterEffect">
                                  <p:stCondLst>
                                    <p:cond delay="0"/>
                                  </p:stCondLst>
                                  <p:iterate>
                                    <p:tmAbs val="0"/>
                                  </p:iterate>
                                  <p:childTnLst>
                                    <p:set>
                                      <p:cBhvr>
                                        <p:cTn id="38" fill="hold"/>
                                        <p:tgtEl>
                                          <p:spTgt spid="333"/>
                                        </p:tgtEl>
                                        <p:attrNameLst>
                                          <p:attrName>style.visibility</p:attrName>
                                        </p:attrNameLst>
                                      </p:cBhvr>
                                      <p:to>
                                        <p:strVal val="visible"/>
                                      </p:to>
                                    </p:set>
                                    <p:animEffect transition="in" filter="wipe(left)">
                                      <p:cBhvr>
                                        <p:cTn id="39" dur="300"/>
                                        <p:tgtEl>
                                          <p:spTgt spid="333"/>
                                        </p:tgtEl>
                                      </p:cBhvr>
                                    </p:animEffect>
                                  </p:childTnLst>
                                </p:cTn>
                              </p:par>
                            </p:childTnLst>
                          </p:cTn>
                        </p:par>
                        <p:par>
                          <p:cTn id="40" fill="hold">
                            <p:stCondLst>
                              <p:cond delay="4100"/>
                            </p:stCondLst>
                            <p:childTnLst>
                              <p:par>
                                <p:cTn id="41" presetID="22" presetClass="entr" presetSubtype="8" fill="hold" grpId="10" nodeType="afterEffect">
                                  <p:stCondLst>
                                    <p:cond delay="0"/>
                                  </p:stCondLst>
                                  <p:iterate>
                                    <p:tmAbs val="0"/>
                                  </p:iterate>
                                  <p:childTnLst>
                                    <p:set>
                                      <p:cBhvr>
                                        <p:cTn id="42" fill="hold"/>
                                        <p:tgtEl>
                                          <p:spTgt spid="334"/>
                                        </p:tgtEl>
                                        <p:attrNameLst>
                                          <p:attrName>style.visibility</p:attrName>
                                        </p:attrNameLst>
                                      </p:cBhvr>
                                      <p:to>
                                        <p:strVal val="visible"/>
                                      </p:to>
                                    </p:set>
                                    <p:animEffect transition="in" filter="wipe(left)">
                                      <p:cBhvr>
                                        <p:cTn id="43" dur="300"/>
                                        <p:tgtEl>
                                          <p:spTgt spid="334"/>
                                        </p:tgtEl>
                                      </p:cBhvr>
                                    </p:animEffect>
                                  </p:childTnLst>
                                </p:cTn>
                              </p:par>
                            </p:childTnLst>
                          </p:cTn>
                        </p:par>
                        <p:par>
                          <p:cTn id="44" fill="hold">
                            <p:stCondLst>
                              <p:cond delay="4400"/>
                            </p:stCondLst>
                            <p:childTnLst>
                              <p:par>
                                <p:cTn id="45" presetID="22" presetClass="entr" presetSubtype="8" fill="hold" grpId="11" nodeType="afterEffect">
                                  <p:stCondLst>
                                    <p:cond delay="0"/>
                                  </p:stCondLst>
                                  <p:iterate>
                                    <p:tmAbs val="0"/>
                                  </p:iterate>
                                  <p:childTnLst>
                                    <p:set>
                                      <p:cBhvr>
                                        <p:cTn id="46" fill="hold"/>
                                        <p:tgtEl>
                                          <p:spTgt spid="335"/>
                                        </p:tgtEl>
                                        <p:attrNameLst>
                                          <p:attrName>style.visibility</p:attrName>
                                        </p:attrNameLst>
                                      </p:cBhvr>
                                      <p:to>
                                        <p:strVal val="visible"/>
                                      </p:to>
                                    </p:set>
                                    <p:animEffect transition="in" filter="wipe(left)">
                                      <p:cBhvr>
                                        <p:cTn id="47" dur="300"/>
                                        <p:tgtEl>
                                          <p:spTgt spid="335"/>
                                        </p:tgtEl>
                                      </p:cBhvr>
                                    </p:animEffect>
                                  </p:childTnLst>
                                </p:cTn>
                              </p:par>
                            </p:childTnLst>
                          </p:cTn>
                        </p:par>
                        <p:par>
                          <p:cTn id="48" fill="hold">
                            <p:stCondLst>
                              <p:cond delay="4700"/>
                            </p:stCondLst>
                            <p:childTnLst>
                              <p:par>
                                <p:cTn id="49" presetID="22" presetClass="entr" presetSubtype="8" fill="hold" grpId="12" nodeType="afterEffect">
                                  <p:stCondLst>
                                    <p:cond delay="0"/>
                                  </p:stCondLst>
                                  <p:iterate>
                                    <p:tmAbs val="0"/>
                                  </p:iterate>
                                  <p:childTnLst>
                                    <p:set>
                                      <p:cBhvr>
                                        <p:cTn id="50" fill="hold"/>
                                        <p:tgtEl>
                                          <p:spTgt spid="336"/>
                                        </p:tgtEl>
                                        <p:attrNameLst>
                                          <p:attrName>style.visibility</p:attrName>
                                        </p:attrNameLst>
                                      </p:cBhvr>
                                      <p:to>
                                        <p:strVal val="visible"/>
                                      </p:to>
                                    </p:set>
                                    <p:animEffect transition="in" filter="wipe(left)">
                                      <p:cBhvr>
                                        <p:cTn id="51" dur="300"/>
                                        <p:tgtEl>
                                          <p:spTgt spid="336"/>
                                        </p:tgtEl>
                                      </p:cBhvr>
                                    </p:animEffect>
                                  </p:childTnLst>
                                </p:cTn>
                              </p:par>
                            </p:childTnLst>
                          </p:cTn>
                        </p:par>
                        <p:par>
                          <p:cTn id="52" fill="hold">
                            <p:stCondLst>
                              <p:cond delay="5000"/>
                            </p:stCondLst>
                            <p:childTnLst>
                              <p:par>
                                <p:cTn id="53" presetID="22" presetClass="entr" presetSubtype="8" fill="hold" grpId="13" nodeType="afterEffect">
                                  <p:stCondLst>
                                    <p:cond delay="0"/>
                                  </p:stCondLst>
                                  <p:iterate>
                                    <p:tmAbs val="0"/>
                                  </p:iterate>
                                  <p:childTnLst>
                                    <p:set>
                                      <p:cBhvr>
                                        <p:cTn id="54" fill="hold"/>
                                        <p:tgtEl>
                                          <p:spTgt spid="337"/>
                                        </p:tgtEl>
                                        <p:attrNameLst>
                                          <p:attrName>style.visibility</p:attrName>
                                        </p:attrNameLst>
                                      </p:cBhvr>
                                      <p:to>
                                        <p:strVal val="visible"/>
                                      </p:to>
                                    </p:set>
                                    <p:animEffect transition="in" filter="wipe(left)">
                                      <p:cBhvr>
                                        <p:cTn id="55" dur="300"/>
                                        <p:tgtEl>
                                          <p:spTgt spid="337"/>
                                        </p:tgtEl>
                                      </p:cBhvr>
                                    </p:animEffect>
                                  </p:childTnLst>
                                </p:cTn>
                              </p:par>
                            </p:childTnLst>
                          </p:cTn>
                        </p:par>
                        <p:par>
                          <p:cTn id="56" fill="hold">
                            <p:stCondLst>
                              <p:cond delay="5300"/>
                            </p:stCondLst>
                            <p:childTnLst>
                              <p:par>
                                <p:cTn id="57" presetID="22" presetClass="entr" presetSubtype="8" fill="hold" grpId="14" nodeType="afterEffect">
                                  <p:stCondLst>
                                    <p:cond delay="0"/>
                                  </p:stCondLst>
                                  <p:iterate>
                                    <p:tmAbs val="0"/>
                                  </p:iterate>
                                  <p:childTnLst>
                                    <p:set>
                                      <p:cBhvr>
                                        <p:cTn id="58" fill="hold"/>
                                        <p:tgtEl>
                                          <p:spTgt spid="338"/>
                                        </p:tgtEl>
                                        <p:attrNameLst>
                                          <p:attrName>style.visibility</p:attrName>
                                        </p:attrNameLst>
                                      </p:cBhvr>
                                      <p:to>
                                        <p:strVal val="visible"/>
                                      </p:to>
                                    </p:set>
                                    <p:animEffect transition="in" filter="wipe(left)">
                                      <p:cBhvr>
                                        <p:cTn id="59" dur="300"/>
                                        <p:tgtEl>
                                          <p:spTgt spid="338"/>
                                        </p:tgtEl>
                                      </p:cBhvr>
                                    </p:animEffect>
                                  </p:childTnLst>
                                </p:cTn>
                              </p:par>
                            </p:childTnLst>
                          </p:cTn>
                        </p:par>
                        <p:par>
                          <p:cTn id="60" fill="hold">
                            <p:stCondLst>
                              <p:cond delay="5600"/>
                            </p:stCondLst>
                            <p:childTnLst>
                              <p:par>
                                <p:cTn id="61" presetID="10" presetClass="entr" fill="hold" grpId="15" nodeType="afterEffect">
                                  <p:stCondLst>
                                    <p:cond delay="0"/>
                                  </p:stCondLst>
                                  <p:iterate>
                                    <p:tmAbs val="0"/>
                                  </p:iterate>
                                  <p:childTnLst>
                                    <p:set>
                                      <p:cBhvr>
                                        <p:cTn id="62" fill="hold"/>
                                        <p:tgtEl>
                                          <p:spTgt spid="340"/>
                                        </p:tgtEl>
                                        <p:attrNameLst>
                                          <p:attrName>style.visibility</p:attrName>
                                        </p:attrNameLst>
                                      </p:cBhvr>
                                      <p:to>
                                        <p:strVal val="visible"/>
                                      </p:to>
                                    </p:set>
                                    <p:animEffect transition="in" filter="fade">
                                      <p:cBhvr>
                                        <p:cTn id="63" dur="300"/>
                                        <p:tgtEl>
                                          <p:spTgt spid="340"/>
                                        </p:tgtEl>
                                      </p:cBhvr>
                                    </p:animEffect>
                                  </p:childTnLst>
                                </p:cTn>
                              </p:par>
                            </p:childTnLst>
                          </p:cTn>
                        </p:par>
                        <p:par>
                          <p:cTn id="64" fill="hold">
                            <p:stCondLst>
                              <p:cond delay="5900"/>
                            </p:stCondLst>
                            <p:childTnLst>
                              <p:par>
                                <p:cTn id="65" presetID="10" presetClass="entr" fill="hold" grpId="16" nodeType="afterEffect">
                                  <p:stCondLst>
                                    <p:cond delay="0"/>
                                  </p:stCondLst>
                                  <p:iterate>
                                    <p:tmAbs val="0"/>
                                  </p:iterate>
                                  <p:childTnLst>
                                    <p:set>
                                      <p:cBhvr>
                                        <p:cTn id="66" fill="hold"/>
                                        <p:tgtEl>
                                          <p:spTgt spid="341"/>
                                        </p:tgtEl>
                                        <p:attrNameLst>
                                          <p:attrName>style.visibility</p:attrName>
                                        </p:attrNameLst>
                                      </p:cBhvr>
                                      <p:to>
                                        <p:strVal val="visible"/>
                                      </p:to>
                                    </p:set>
                                    <p:animEffect transition="in" filter="fade">
                                      <p:cBhvr>
                                        <p:cTn id="67" dur="300"/>
                                        <p:tgtEl>
                                          <p:spTgt spid="341"/>
                                        </p:tgtEl>
                                      </p:cBhvr>
                                    </p:animEffect>
                                  </p:childTnLst>
                                </p:cTn>
                              </p:par>
                            </p:childTnLst>
                          </p:cTn>
                        </p:par>
                        <p:par>
                          <p:cTn id="68" fill="hold">
                            <p:stCondLst>
                              <p:cond delay="6200"/>
                            </p:stCondLst>
                            <p:childTnLst>
                              <p:par>
                                <p:cTn id="69" presetID="9" presetClass="entr" fill="hold" grpId="17" nodeType="afterEffect">
                                  <p:stCondLst>
                                    <p:cond delay="0"/>
                                  </p:stCondLst>
                                  <p:iterate>
                                    <p:tmAbs val="0"/>
                                  </p:iterate>
                                  <p:childTnLst>
                                    <p:set>
                                      <p:cBhvr>
                                        <p:cTn id="70" fill="hold"/>
                                        <p:tgtEl>
                                          <p:spTgt spid="343"/>
                                        </p:tgtEl>
                                        <p:attrNameLst>
                                          <p:attrName>style.visibility</p:attrName>
                                        </p:attrNameLst>
                                      </p:cBhvr>
                                      <p:to>
                                        <p:strVal val="visible"/>
                                      </p:to>
                                    </p:set>
                                    <p:animEffect transition="in" filter="dissolve">
                                      <p:cBhvr>
                                        <p:cTn id="71" dur="300"/>
                                        <p:tgtEl>
                                          <p:spTgt spid="343"/>
                                        </p:tgtEl>
                                      </p:cBhvr>
                                    </p:animEffect>
                                  </p:childTnLst>
                                </p:cTn>
                              </p:par>
                            </p:childTnLst>
                          </p:cTn>
                        </p:par>
                        <p:par>
                          <p:cTn id="72" fill="hold">
                            <p:stCondLst>
                              <p:cond delay="6500"/>
                            </p:stCondLst>
                            <p:childTnLst>
                              <p:par>
                                <p:cTn id="73" presetID="10" presetClass="entr" fill="hold" grpId="18" nodeType="afterEffect">
                                  <p:stCondLst>
                                    <p:cond delay="0"/>
                                  </p:stCondLst>
                                  <p:iterate>
                                    <p:tmAbs val="0"/>
                                  </p:iterate>
                                  <p:childTnLst>
                                    <p:set>
                                      <p:cBhvr>
                                        <p:cTn id="74" fill="hold"/>
                                        <p:tgtEl>
                                          <p:spTgt spid="342"/>
                                        </p:tgtEl>
                                        <p:attrNameLst>
                                          <p:attrName>style.visibility</p:attrName>
                                        </p:attrNameLst>
                                      </p:cBhvr>
                                      <p:to>
                                        <p:strVal val="visible"/>
                                      </p:to>
                                    </p:set>
                                    <p:animEffect transition="in" filter="fade">
                                      <p:cBhvr>
                                        <p:cTn id="75" dur="300"/>
                                        <p:tgtEl>
                                          <p:spTgt spid="342"/>
                                        </p:tgtEl>
                                      </p:cBhvr>
                                    </p:animEffect>
                                  </p:childTnLst>
                                </p:cTn>
                              </p:par>
                            </p:childTnLst>
                          </p:cTn>
                        </p:par>
                        <p:par>
                          <p:cTn id="76" fill="hold">
                            <p:stCondLst>
                              <p:cond delay="6800"/>
                            </p:stCondLst>
                            <p:childTnLst>
                              <p:par>
                                <p:cTn id="77" presetID="10" presetClass="entr" fill="hold" grpId="19" nodeType="afterEffect">
                                  <p:stCondLst>
                                    <p:cond delay="0"/>
                                  </p:stCondLst>
                                  <p:iterate>
                                    <p:tmAbs val="0"/>
                                  </p:iterate>
                                  <p:childTnLst>
                                    <p:set>
                                      <p:cBhvr>
                                        <p:cTn id="78" fill="hold"/>
                                        <p:tgtEl>
                                          <p:spTgt spid="348"/>
                                        </p:tgtEl>
                                        <p:attrNameLst>
                                          <p:attrName>style.visibility</p:attrName>
                                        </p:attrNameLst>
                                      </p:cBhvr>
                                      <p:to>
                                        <p:strVal val="visible"/>
                                      </p:to>
                                    </p:set>
                                    <p:animEffect transition="in" filter="fade">
                                      <p:cBhvr>
                                        <p:cTn id="79" dur="300"/>
                                        <p:tgtEl>
                                          <p:spTgt spid="348"/>
                                        </p:tgtEl>
                                      </p:cBhvr>
                                    </p:animEffect>
                                  </p:childTnLst>
                                </p:cTn>
                              </p:par>
                            </p:childTnLst>
                          </p:cTn>
                        </p:par>
                        <p:par>
                          <p:cTn id="80" fill="hold">
                            <p:stCondLst>
                              <p:cond delay="7100"/>
                            </p:stCondLst>
                            <p:childTnLst>
                              <p:par>
                                <p:cTn id="81" presetID="10" presetClass="entr" fill="hold" grpId="20" nodeType="afterEffect">
                                  <p:stCondLst>
                                    <p:cond delay="0"/>
                                  </p:stCondLst>
                                  <p:iterate>
                                    <p:tmAbs val="0"/>
                                  </p:iterate>
                                  <p:childTnLst>
                                    <p:set>
                                      <p:cBhvr>
                                        <p:cTn id="82" fill="hold"/>
                                        <p:tgtEl>
                                          <p:spTgt spid="344"/>
                                        </p:tgtEl>
                                        <p:attrNameLst>
                                          <p:attrName>style.visibility</p:attrName>
                                        </p:attrNameLst>
                                      </p:cBhvr>
                                      <p:to>
                                        <p:strVal val="visible"/>
                                      </p:to>
                                    </p:set>
                                    <p:animEffect transition="in" filter="fade">
                                      <p:cBhvr>
                                        <p:cTn id="83" dur="300"/>
                                        <p:tgtEl>
                                          <p:spTgt spid="344"/>
                                        </p:tgtEl>
                                      </p:cBhvr>
                                    </p:animEffect>
                                  </p:childTnLst>
                                </p:cTn>
                              </p:par>
                            </p:childTnLst>
                          </p:cTn>
                        </p:par>
                        <p:par>
                          <p:cTn id="84" fill="hold">
                            <p:stCondLst>
                              <p:cond delay="7400"/>
                            </p:stCondLst>
                            <p:childTnLst>
                              <p:par>
                                <p:cTn id="85" presetID="10" presetClass="entr" fill="hold" grpId="21" nodeType="afterEffect">
                                  <p:stCondLst>
                                    <p:cond delay="0"/>
                                  </p:stCondLst>
                                  <p:iterate>
                                    <p:tmAbs val="0"/>
                                  </p:iterate>
                                  <p:childTnLst>
                                    <p:set>
                                      <p:cBhvr>
                                        <p:cTn id="86" fill="hold"/>
                                        <p:tgtEl>
                                          <p:spTgt spid="347"/>
                                        </p:tgtEl>
                                        <p:attrNameLst>
                                          <p:attrName>style.visibility</p:attrName>
                                        </p:attrNameLst>
                                      </p:cBhvr>
                                      <p:to>
                                        <p:strVal val="visible"/>
                                      </p:to>
                                    </p:set>
                                    <p:animEffect transition="in" filter="fade">
                                      <p:cBhvr>
                                        <p:cTn id="87" dur="300"/>
                                        <p:tgtEl>
                                          <p:spTgt spid="347"/>
                                        </p:tgtEl>
                                      </p:cBhvr>
                                    </p:animEffect>
                                  </p:childTnLst>
                                </p:cTn>
                              </p:par>
                            </p:childTnLst>
                          </p:cTn>
                        </p:par>
                        <p:par>
                          <p:cTn id="88" fill="hold">
                            <p:stCondLst>
                              <p:cond delay="7700"/>
                            </p:stCondLst>
                            <p:childTnLst>
                              <p:par>
                                <p:cTn id="89" presetID="10" presetClass="entr" fill="hold" grpId="22" nodeType="afterEffect">
                                  <p:stCondLst>
                                    <p:cond delay="0"/>
                                  </p:stCondLst>
                                  <p:iterate>
                                    <p:tmAbs val="0"/>
                                  </p:iterate>
                                  <p:childTnLst>
                                    <p:set>
                                      <p:cBhvr>
                                        <p:cTn id="90" fill="hold"/>
                                        <p:tgtEl>
                                          <p:spTgt spid="345"/>
                                        </p:tgtEl>
                                        <p:attrNameLst>
                                          <p:attrName>style.visibility</p:attrName>
                                        </p:attrNameLst>
                                      </p:cBhvr>
                                      <p:to>
                                        <p:strVal val="visible"/>
                                      </p:to>
                                    </p:set>
                                    <p:animEffect transition="in" filter="fade">
                                      <p:cBhvr>
                                        <p:cTn id="91" dur="300"/>
                                        <p:tgtEl>
                                          <p:spTgt spid="345"/>
                                        </p:tgtEl>
                                      </p:cBhvr>
                                    </p:animEffect>
                                  </p:childTnLst>
                                </p:cTn>
                              </p:par>
                            </p:childTnLst>
                          </p:cTn>
                        </p:par>
                        <p:par>
                          <p:cTn id="92" fill="hold">
                            <p:stCondLst>
                              <p:cond delay="8000"/>
                            </p:stCondLst>
                            <p:childTnLst>
                              <p:par>
                                <p:cTn id="93" presetID="10" presetClass="entr" fill="hold" grpId="23" nodeType="afterEffect">
                                  <p:stCondLst>
                                    <p:cond delay="0"/>
                                  </p:stCondLst>
                                  <p:iterate>
                                    <p:tmAbs val="0"/>
                                  </p:iterate>
                                  <p:childTnLst>
                                    <p:set>
                                      <p:cBhvr>
                                        <p:cTn id="94" fill="hold"/>
                                        <p:tgtEl>
                                          <p:spTgt spid="349"/>
                                        </p:tgtEl>
                                        <p:attrNameLst>
                                          <p:attrName>style.visibility</p:attrName>
                                        </p:attrNameLst>
                                      </p:cBhvr>
                                      <p:to>
                                        <p:strVal val="visible"/>
                                      </p:to>
                                    </p:set>
                                    <p:animEffect transition="in" filter="fade">
                                      <p:cBhvr>
                                        <p:cTn id="95" dur="300"/>
                                        <p:tgtEl>
                                          <p:spTgt spid="349"/>
                                        </p:tgtEl>
                                      </p:cBhvr>
                                    </p:animEffect>
                                  </p:childTnLst>
                                </p:cTn>
                              </p:par>
                            </p:childTnLst>
                          </p:cTn>
                        </p:par>
                        <p:par>
                          <p:cTn id="96" fill="hold">
                            <p:stCondLst>
                              <p:cond delay="8300"/>
                            </p:stCondLst>
                            <p:childTnLst>
                              <p:par>
                                <p:cTn id="97" presetID="10" presetClass="entr" fill="hold" grpId="24" nodeType="afterEffect">
                                  <p:stCondLst>
                                    <p:cond delay="0"/>
                                  </p:stCondLst>
                                  <p:iterate>
                                    <p:tmAbs val="0"/>
                                  </p:iterate>
                                  <p:childTnLst>
                                    <p:set>
                                      <p:cBhvr>
                                        <p:cTn id="98" fill="hold"/>
                                        <p:tgtEl>
                                          <p:spTgt spid="346"/>
                                        </p:tgtEl>
                                        <p:attrNameLst>
                                          <p:attrName>style.visibility</p:attrName>
                                        </p:attrNameLst>
                                      </p:cBhvr>
                                      <p:to>
                                        <p:strVal val="visible"/>
                                      </p:to>
                                    </p:set>
                                    <p:animEffect transition="in" filter="fade">
                                      <p:cBhvr>
                                        <p:cTn id="99" dur="300"/>
                                        <p:tgtEl>
                                          <p:spTgt spid="346"/>
                                        </p:tgtEl>
                                      </p:cBhvr>
                                    </p:animEffect>
                                  </p:childTnLst>
                                </p:cTn>
                              </p:par>
                            </p:childTnLst>
                          </p:cTn>
                        </p:par>
                        <p:par>
                          <p:cTn id="100" fill="hold">
                            <p:stCondLst>
                              <p:cond delay="8600"/>
                            </p:stCondLst>
                            <p:childTnLst>
                              <p:par>
                                <p:cTn id="101" presetID="10" presetClass="entr" fill="hold" grpId="25" nodeType="afterEffect">
                                  <p:stCondLst>
                                    <p:cond delay="0"/>
                                  </p:stCondLst>
                                  <p:iterate>
                                    <p:tmAbs val="0"/>
                                  </p:iterate>
                                  <p:childTnLst>
                                    <p:set>
                                      <p:cBhvr>
                                        <p:cTn id="102" fill="hold"/>
                                        <p:tgtEl>
                                          <p:spTgt spid="326"/>
                                        </p:tgtEl>
                                        <p:attrNameLst>
                                          <p:attrName>style.visibility</p:attrName>
                                        </p:attrNameLst>
                                      </p:cBhvr>
                                      <p:to>
                                        <p:strVal val="visible"/>
                                      </p:to>
                                    </p:set>
                                    <p:animEffect transition="in" filter="fade">
                                      <p:cBhvr>
                                        <p:cTn id="103" dur="1000"/>
                                        <p:tgtEl>
                                          <p:spTgt spid="326"/>
                                        </p:tgtEl>
                                      </p:cBhvr>
                                    </p:animEffect>
                                  </p:childTnLst>
                                </p:cTn>
                              </p:par>
                            </p:childTnLst>
                          </p:cTn>
                        </p:par>
                        <p:par>
                          <p:cTn id="104" fill="hold">
                            <p:stCondLst>
                              <p:cond delay="9600"/>
                            </p:stCondLst>
                            <p:childTnLst>
                              <p:par>
                                <p:cTn id="105" presetID="10" presetClass="entr" fill="hold" grpId="26" nodeType="afterEffect">
                                  <p:stCondLst>
                                    <p:cond delay="0"/>
                                  </p:stCondLst>
                                  <p:iterate>
                                    <p:tmAbs val="0"/>
                                  </p:iterate>
                                  <p:childTnLst>
                                    <p:set>
                                      <p:cBhvr>
                                        <p:cTn id="106" fill="hold"/>
                                        <p:tgtEl>
                                          <p:spTgt spid="351"/>
                                        </p:tgtEl>
                                        <p:attrNameLst>
                                          <p:attrName>style.visibility</p:attrName>
                                        </p:attrNameLst>
                                      </p:cBhvr>
                                      <p:to>
                                        <p:strVal val="visible"/>
                                      </p:to>
                                    </p:set>
                                    <p:animEffect transition="in" filter="fade">
                                      <p:cBhvr>
                                        <p:cTn id="107" dur="300"/>
                                        <p:tgtEl>
                                          <p:spTgt spid="351"/>
                                        </p:tgtEl>
                                      </p:cBhvr>
                                    </p:animEffect>
                                  </p:childTnLst>
                                </p:cTn>
                              </p:par>
                            </p:childTnLst>
                          </p:cTn>
                        </p:par>
                        <p:par>
                          <p:cTn id="108" fill="hold">
                            <p:stCondLst>
                              <p:cond delay="9900"/>
                            </p:stCondLst>
                            <p:childTnLst>
                              <p:par>
                                <p:cTn id="109" presetID="10" presetClass="entr" fill="hold" grpId="27" nodeType="afterEffect">
                                  <p:stCondLst>
                                    <p:cond delay="0"/>
                                  </p:stCondLst>
                                  <p:iterate>
                                    <p:tmAbs val="0"/>
                                  </p:iterate>
                                  <p:childTnLst>
                                    <p:set>
                                      <p:cBhvr>
                                        <p:cTn id="110" fill="hold"/>
                                        <p:tgtEl>
                                          <p:spTgt spid="350"/>
                                        </p:tgtEl>
                                        <p:attrNameLst>
                                          <p:attrName>style.visibility</p:attrName>
                                        </p:attrNameLst>
                                      </p:cBhvr>
                                      <p:to>
                                        <p:strVal val="visible"/>
                                      </p:to>
                                    </p:set>
                                    <p:animEffect transition="in" filter="fade">
                                      <p:cBhvr>
                                        <p:cTn id="111" dur="300"/>
                                        <p:tgtEl>
                                          <p:spTgt spid="350"/>
                                        </p:tgtEl>
                                      </p:cBhvr>
                                    </p:animEffect>
                                  </p:childTnLst>
                                </p:cTn>
                              </p:par>
                            </p:childTnLst>
                          </p:cTn>
                        </p:par>
                        <p:par>
                          <p:cTn id="112" fill="hold">
                            <p:stCondLst>
                              <p:cond delay="10200"/>
                            </p:stCondLst>
                            <p:childTnLst>
                              <p:par>
                                <p:cTn id="113" presetID="10" presetClass="entr" fill="hold" grpId="28" nodeType="afterEffect">
                                  <p:stCondLst>
                                    <p:cond delay="0"/>
                                  </p:stCondLst>
                                  <p:iterate>
                                    <p:tmAbs val="0"/>
                                  </p:iterate>
                                  <p:childTnLst>
                                    <p:set>
                                      <p:cBhvr>
                                        <p:cTn id="114" fill="hold"/>
                                        <p:tgtEl>
                                          <p:spTgt spid="352"/>
                                        </p:tgtEl>
                                        <p:attrNameLst>
                                          <p:attrName>style.visibility</p:attrName>
                                        </p:attrNameLst>
                                      </p:cBhvr>
                                      <p:to>
                                        <p:strVal val="visible"/>
                                      </p:to>
                                    </p:set>
                                    <p:animEffect transition="in" filter="fade">
                                      <p:cBhvr>
                                        <p:cTn id="115" dur="300"/>
                                        <p:tgtEl>
                                          <p:spTgt spid="352"/>
                                        </p:tgtEl>
                                      </p:cBhvr>
                                    </p:animEffect>
                                  </p:childTnLst>
                                </p:cTn>
                              </p:par>
                            </p:childTnLst>
                          </p:cTn>
                        </p:par>
                        <p:par>
                          <p:cTn id="116" fill="hold">
                            <p:stCondLst>
                              <p:cond delay="10500"/>
                            </p:stCondLst>
                            <p:childTnLst>
                              <p:par>
                                <p:cTn id="117" presetID="9" presetClass="entr" fill="hold" grpId="29" nodeType="afterEffect">
                                  <p:stCondLst>
                                    <p:cond delay="0"/>
                                  </p:stCondLst>
                                  <p:iterate>
                                    <p:tmAbs val="0"/>
                                  </p:iterate>
                                  <p:childTnLst>
                                    <p:set>
                                      <p:cBhvr>
                                        <p:cTn id="118" fill="hold"/>
                                        <p:tgtEl>
                                          <p:spTgt spid="359"/>
                                        </p:tgtEl>
                                        <p:attrNameLst>
                                          <p:attrName>style.visibility</p:attrName>
                                        </p:attrNameLst>
                                      </p:cBhvr>
                                      <p:to>
                                        <p:strVal val="visible"/>
                                      </p:to>
                                    </p:set>
                                    <p:animEffect transition="in" filter="dissolve">
                                      <p:cBhvr>
                                        <p:cTn id="119" dur="300"/>
                                        <p:tgtEl>
                                          <p:spTgt spid="359"/>
                                        </p:tgtEl>
                                      </p:cBhvr>
                                    </p:animEffect>
                                  </p:childTnLst>
                                </p:cTn>
                              </p:par>
                            </p:childTnLst>
                          </p:cTn>
                        </p:par>
                        <p:par>
                          <p:cTn id="120" fill="hold">
                            <p:stCondLst>
                              <p:cond delay="10800"/>
                            </p:stCondLst>
                            <p:childTnLst>
                              <p:par>
                                <p:cTn id="121" presetID="10" presetClass="entr" fill="hold" grpId="30" nodeType="afterEffect">
                                  <p:stCondLst>
                                    <p:cond delay="0"/>
                                  </p:stCondLst>
                                  <p:iterate>
                                    <p:tmAbs val="0"/>
                                  </p:iterate>
                                  <p:childTnLst>
                                    <p:set>
                                      <p:cBhvr>
                                        <p:cTn id="122" fill="hold"/>
                                        <p:tgtEl>
                                          <p:spTgt spid="358"/>
                                        </p:tgtEl>
                                        <p:attrNameLst>
                                          <p:attrName>style.visibility</p:attrName>
                                        </p:attrNameLst>
                                      </p:cBhvr>
                                      <p:to>
                                        <p:strVal val="visible"/>
                                      </p:to>
                                    </p:set>
                                    <p:animEffect transition="in" filter="fade">
                                      <p:cBhvr>
                                        <p:cTn id="123" dur="300"/>
                                        <p:tgtEl>
                                          <p:spTgt spid="358"/>
                                        </p:tgtEl>
                                      </p:cBhvr>
                                    </p:animEffect>
                                  </p:childTnLst>
                                </p:cTn>
                              </p:par>
                            </p:childTnLst>
                          </p:cTn>
                        </p:par>
                        <p:par>
                          <p:cTn id="124" fill="hold">
                            <p:stCondLst>
                              <p:cond delay="11100"/>
                            </p:stCondLst>
                            <p:childTnLst>
                              <p:par>
                                <p:cTn id="125" presetID="10" presetClass="entr" fill="hold" grpId="31" nodeType="afterEffect">
                                  <p:stCondLst>
                                    <p:cond delay="0"/>
                                  </p:stCondLst>
                                  <p:iterate>
                                    <p:tmAbs val="0"/>
                                  </p:iterate>
                                  <p:childTnLst>
                                    <p:set>
                                      <p:cBhvr>
                                        <p:cTn id="126" fill="hold"/>
                                        <p:tgtEl>
                                          <p:spTgt spid="357"/>
                                        </p:tgtEl>
                                        <p:attrNameLst>
                                          <p:attrName>style.visibility</p:attrName>
                                        </p:attrNameLst>
                                      </p:cBhvr>
                                      <p:to>
                                        <p:strVal val="visible"/>
                                      </p:to>
                                    </p:set>
                                    <p:animEffect transition="in" filter="fade">
                                      <p:cBhvr>
                                        <p:cTn id="127" dur="300"/>
                                        <p:tgtEl>
                                          <p:spTgt spid="357"/>
                                        </p:tgtEl>
                                      </p:cBhvr>
                                    </p:animEffect>
                                  </p:childTnLst>
                                </p:cTn>
                              </p:par>
                            </p:childTnLst>
                          </p:cTn>
                        </p:par>
                        <p:par>
                          <p:cTn id="128" fill="hold">
                            <p:stCondLst>
                              <p:cond delay="11400"/>
                            </p:stCondLst>
                            <p:childTnLst>
                              <p:par>
                                <p:cTn id="129" presetID="10" presetClass="entr" fill="hold" grpId="32" nodeType="afterEffect">
                                  <p:stCondLst>
                                    <p:cond delay="0"/>
                                  </p:stCondLst>
                                  <p:iterate>
                                    <p:tmAbs val="0"/>
                                  </p:iterate>
                                  <p:childTnLst>
                                    <p:set>
                                      <p:cBhvr>
                                        <p:cTn id="130" fill="hold"/>
                                        <p:tgtEl>
                                          <p:spTgt spid="356"/>
                                        </p:tgtEl>
                                        <p:attrNameLst>
                                          <p:attrName>style.visibility</p:attrName>
                                        </p:attrNameLst>
                                      </p:cBhvr>
                                      <p:to>
                                        <p:strVal val="visible"/>
                                      </p:to>
                                    </p:set>
                                    <p:animEffect transition="in" filter="fade">
                                      <p:cBhvr>
                                        <p:cTn id="131" dur="300"/>
                                        <p:tgtEl>
                                          <p:spTgt spid="356"/>
                                        </p:tgtEl>
                                      </p:cBhvr>
                                    </p:animEffect>
                                  </p:childTnLst>
                                </p:cTn>
                              </p:par>
                            </p:childTnLst>
                          </p:cTn>
                        </p:par>
                        <p:par>
                          <p:cTn id="132" fill="hold">
                            <p:stCondLst>
                              <p:cond delay="11700"/>
                            </p:stCondLst>
                            <p:childTnLst>
                              <p:par>
                                <p:cTn id="133" presetID="10" presetClass="entr" fill="hold" grpId="33" nodeType="afterEffect">
                                  <p:stCondLst>
                                    <p:cond delay="0"/>
                                  </p:stCondLst>
                                  <p:iterate>
                                    <p:tmAbs val="0"/>
                                  </p:iterate>
                                  <p:childTnLst>
                                    <p:set>
                                      <p:cBhvr>
                                        <p:cTn id="134" fill="hold"/>
                                        <p:tgtEl>
                                          <p:spTgt spid="355"/>
                                        </p:tgtEl>
                                        <p:attrNameLst>
                                          <p:attrName>style.visibility</p:attrName>
                                        </p:attrNameLst>
                                      </p:cBhvr>
                                      <p:to>
                                        <p:strVal val="visible"/>
                                      </p:to>
                                    </p:set>
                                    <p:animEffect transition="in" filter="fade">
                                      <p:cBhvr>
                                        <p:cTn id="135" dur="300"/>
                                        <p:tgtEl>
                                          <p:spTgt spid="355"/>
                                        </p:tgtEl>
                                      </p:cBhvr>
                                    </p:animEffect>
                                  </p:childTnLst>
                                </p:cTn>
                              </p:par>
                            </p:childTnLst>
                          </p:cTn>
                        </p:par>
                        <p:par>
                          <p:cTn id="136" fill="hold">
                            <p:stCondLst>
                              <p:cond delay="12000"/>
                            </p:stCondLst>
                            <p:childTnLst>
                              <p:par>
                                <p:cTn id="137" presetID="10" presetClass="entr" fill="hold" grpId="34" nodeType="afterEffect">
                                  <p:stCondLst>
                                    <p:cond delay="0"/>
                                  </p:stCondLst>
                                  <p:iterate>
                                    <p:tmAbs val="0"/>
                                  </p:iterate>
                                  <p:childTnLst>
                                    <p:set>
                                      <p:cBhvr>
                                        <p:cTn id="138" fill="hold"/>
                                        <p:tgtEl>
                                          <p:spTgt spid="354"/>
                                        </p:tgtEl>
                                        <p:attrNameLst>
                                          <p:attrName>style.visibility</p:attrName>
                                        </p:attrNameLst>
                                      </p:cBhvr>
                                      <p:to>
                                        <p:strVal val="visible"/>
                                      </p:to>
                                    </p:set>
                                    <p:animEffect transition="in" filter="fade">
                                      <p:cBhvr>
                                        <p:cTn id="139" dur="300"/>
                                        <p:tgtEl>
                                          <p:spTgt spid="354"/>
                                        </p:tgtEl>
                                      </p:cBhvr>
                                    </p:animEffect>
                                  </p:childTnLst>
                                </p:cTn>
                              </p:par>
                            </p:childTnLst>
                          </p:cTn>
                        </p:par>
                        <p:par>
                          <p:cTn id="140" fill="hold">
                            <p:stCondLst>
                              <p:cond delay="12300"/>
                            </p:stCondLst>
                            <p:childTnLst>
                              <p:par>
                                <p:cTn id="141" presetID="10" presetClass="entr" fill="hold" grpId="35" nodeType="afterEffect">
                                  <p:stCondLst>
                                    <p:cond delay="0"/>
                                  </p:stCondLst>
                                  <p:iterate>
                                    <p:tmAbs val="0"/>
                                  </p:iterate>
                                  <p:childTnLst>
                                    <p:set>
                                      <p:cBhvr>
                                        <p:cTn id="142" fill="hold"/>
                                        <p:tgtEl>
                                          <p:spTgt spid="353"/>
                                        </p:tgtEl>
                                        <p:attrNameLst>
                                          <p:attrName>style.visibility</p:attrName>
                                        </p:attrNameLst>
                                      </p:cBhvr>
                                      <p:to>
                                        <p:strVal val="visible"/>
                                      </p:to>
                                    </p:set>
                                    <p:animEffect transition="in" filter="fade">
                                      <p:cBhvr>
                                        <p:cTn id="143" dur="300"/>
                                        <p:tgtEl>
                                          <p:spTgt spid="353"/>
                                        </p:tgtEl>
                                      </p:cBhvr>
                                    </p:animEffect>
                                  </p:childTnLst>
                                </p:cTn>
                              </p:par>
                            </p:childTnLst>
                          </p:cTn>
                        </p:par>
                        <p:par>
                          <p:cTn id="144" fill="hold">
                            <p:stCondLst>
                              <p:cond delay="12600"/>
                            </p:stCondLst>
                            <p:childTnLst>
                              <p:par>
                                <p:cTn id="145" presetID="10" presetClass="entr" fill="hold" grpId="36" nodeType="afterEffect">
                                  <p:stCondLst>
                                    <p:cond delay="0"/>
                                  </p:stCondLst>
                                  <p:iterate>
                                    <p:tmAbs val="0"/>
                                  </p:iterate>
                                  <p:childTnLst>
                                    <p:set>
                                      <p:cBhvr>
                                        <p:cTn id="146" fill="hold"/>
                                        <p:tgtEl>
                                          <p:spTgt spid="339"/>
                                        </p:tgtEl>
                                        <p:attrNameLst>
                                          <p:attrName>style.visibility</p:attrName>
                                        </p:attrNameLst>
                                      </p:cBhvr>
                                      <p:to>
                                        <p:strVal val="visible"/>
                                      </p:to>
                                    </p:set>
                                    <p:animEffect transition="in" filter="fade">
                                      <p:cBhvr>
                                        <p:cTn id="147" dur="1000"/>
                                        <p:tgtEl>
                                          <p:spTgt spid="339"/>
                                        </p:tgtEl>
                                      </p:cBhvr>
                                    </p:animEffect>
                                  </p:childTnLst>
                                </p:cTn>
                              </p:par>
                            </p:childTnLst>
                          </p:cTn>
                        </p:par>
                        <p:par>
                          <p:cTn id="148" fill="hold">
                            <p:stCondLst>
                              <p:cond delay="13600"/>
                            </p:stCondLst>
                            <p:childTnLst>
                              <p:par>
                                <p:cTn id="149" presetID="22" presetClass="entr" presetSubtype="4" fill="hold" grpId="0" nodeType="afterEffect">
                                  <p:stCondLst>
                                    <p:cond delay="0"/>
                                  </p:stCondLst>
                                  <p:childTnLst>
                                    <p:set>
                                      <p:cBhvr>
                                        <p:cTn id="150" dur="1" fill="hold">
                                          <p:stCondLst>
                                            <p:cond delay="0"/>
                                          </p:stCondLst>
                                        </p:cTn>
                                        <p:tgtEl>
                                          <p:spTgt spid="360"/>
                                        </p:tgtEl>
                                        <p:attrNameLst>
                                          <p:attrName>style.visibility</p:attrName>
                                        </p:attrNameLst>
                                      </p:cBhvr>
                                      <p:to>
                                        <p:strVal val="visible"/>
                                      </p:to>
                                    </p:set>
                                    <p:animEffect transition="in" filter="wipe(down)">
                                      <p:cBhvr>
                                        <p:cTn id="151"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1" animBg="1" advAuto="0"/>
      <p:bldP spid="325" grpId="2" animBg="1" advAuto="0"/>
      <p:bldP spid="326" grpId="25" animBg="1" advAuto="0"/>
      <p:bldP spid="327" grpId="3" animBg="1" advAuto="0"/>
      <p:bldP spid="328" grpId="4" animBg="1" advAuto="0"/>
      <p:bldP spid="329" grpId="5" animBg="1" advAuto="0"/>
      <p:bldP spid="330" grpId="6" animBg="1" advAuto="0"/>
      <p:bldP spid="331" grpId="7" animBg="1" advAuto="0"/>
      <p:bldP spid="332" grpId="8" animBg="1" advAuto="0"/>
      <p:bldP spid="333" grpId="9" animBg="1" advAuto="0"/>
      <p:bldP spid="334" grpId="10" animBg="1" advAuto="0"/>
      <p:bldP spid="335" grpId="11" animBg="1" advAuto="0"/>
      <p:bldP spid="336" grpId="12" animBg="1" advAuto="0"/>
      <p:bldP spid="337" grpId="13" animBg="1" advAuto="0"/>
      <p:bldP spid="338" grpId="14" animBg="1" advAuto="0"/>
      <p:bldP spid="339" grpId="36" animBg="1" advAuto="0"/>
      <p:bldP spid="340" grpId="15" animBg="1" advAuto="0"/>
      <p:bldP spid="341" grpId="16" animBg="1" advAuto="0"/>
      <p:bldP spid="342" grpId="18" animBg="1" advAuto="0"/>
      <p:bldP spid="343" grpId="17" animBg="1" advAuto="0"/>
      <p:bldP spid="344" grpId="20" animBg="1" advAuto="0"/>
      <p:bldP spid="345" grpId="22" animBg="1" advAuto="0"/>
      <p:bldP spid="346" grpId="24" animBg="1" advAuto="0"/>
      <p:bldP spid="347" grpId="21" animBg="1" advAuto="0"/>
      <p:bldP spid="348" grpId="19" animBg="1" advAuto="0"/>
      <p:bldP spid="349" grpId="23" animBg="1" advAuto="0"/>
      <p:bldP spid="350" grpId="27" animBg="1" advAuto="0"/>
      <p:bldP spid="351" grpId="26" animBg="1" advAuto="0"/>
      <p:bldP spid="352" grpId="28" animBg="1" advAuto="0"/>
      <p:bldP spid="353" grpId="35" animBg="1" advAuto="0"/>
      <p:bldP spid="354" grpId="34" animBg="1" advAuto="0"/>
      <p:bldP spid="355" grpId="33" animBg="1" advAuto="0"/>
      <p:bldP spid="356" grpId="32" animBg="1" advAuto="0"/>
      <p:bldP spid="357" grpId="31" animBg="1" advAuto="0"/>
      <p:bldP spid="358" grpId="30" animBg="1" advAuto="0"/>
      <p:bldP spid="359" grpId="29" animBg="1" advAuto="0"/>
      <p:bldP spid="3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Direct Cosine Transform(DC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Direct Cosine Transform(DCT)</a:t>
            </a:r>
          </a:p>
        </p:txBody>
      </p:sp>
      <p:sp>
        <p:nvSpPr>
          <p:cNvPr id="364" name="Helps in getting the Frequency Components from an Image"/>
          <p:cNvSpPr txBox="1">
            <a:spLocks noGrp="1"/>
          </p:cNvSpPr>
          <p:nvPr>
            <p:ph type="body" idx="21"/>
          </p:nvPr>
        </p:nvSpPr>
        <p:spPr>
          <a:xfrm>
            <a:off x="1270000" y="2133322"/>
            <a:ext cx="2184400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Helps in getting the Frequency Components from an Image</a:t>
            </a:r>
          </a:p>
        </p:txBody>
      </p:sp>
      <p:sp>
        <p:nvSpPr>
          <p:cNvPr id="365" name="The way that the DCT works is we take some data and we try to represent it as the sum of lots of cosine waves.…"/>
          <p:cNvSpPr txBox="1"/>
          <p:nvPr/>
        </p:nvSpPr>
        <p:spPr>
          <a:xfrm>
            <a:off x="746329" y="3633100"/>
            <a:ext cx="22891342" cy="8629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800">
                <a:solidFill>
                  <a:srgbClr val="FFFFFF"/>
                </a:solidFill>
              </a:defRPr>
            </a:pPr>
            <a:r>
              <a:t>The way that the DCT works is we take some data and we try to represent it as the sum of lots of cosine waves.</a:t>
            </a:r>
          </a:p>
          <a:p>
            <a:pPr marL="558800" indent="-558800" algn="l" defTabSz="2438400">
              <a:spcBef>
                <a:spcPts val="2400"/>
              </a:spcBef>
              <a:buClr>
                <a:srgbClr val="FFFFFF"/>
              </a:buClr>
              <a:buSzPct val="100000"/>
              <a:buChar char="•"/>
              <a:defRPr sz="4800">
                <a:solidFill>
                  <a:srgbClr val="FFFFFF"/>
                </a:solidFill>
              </a:defRPr>
            </a:pPr>
            <a:r>
              <a:t>It transforms an image from Spatial Domain to Frequency Domain.</a:t>
            </a:r>
          </a:p>
          <a:p>
            <a:pPr marL="558800" indent="-558800" algn="l" defTabSz="2438400">
              <a:spcBef>
                <a:spcPts val="2400"/>
              </a:spcBef>
              <a:buClr>
                <a:srgbClr val="FFFFFF"/>
              </a:buClr>
              <a:buSzPct val="100000"/>
              <a:buChar char="•"/>
              <a:defRPr sz="4800">
                <a:solidFill>
                  <a:srgbClr val="FFFFFF"/>
                </a:solidFill>
              </a:defRPr>
            </a:pPr>
            <a:r>
              <a:t>It is a type of fast computing Fourier Transform which maps the real signals to the corresponding values in Frequency Domain.</a:t>
            </a:r>
          </a:p>
          <a:p>
            <a:pPr marL="558800" indent="-558800" algn="l" defTabSz="2438400">
              <a:spcBef>
                <a:spcPts val="2400"/>
              </a:spcBef>
              <a:buClr>
                <a:srgbClr val="FFFFFF"/>
              </a:buClr>
              <a:buSzPct val="100000"/>
              <a:buChar char="•"/>
              <a:defRPr sz="4800">
                <a:solidFill>
                  <a:srgbClr val="FFFFFF"/>
                </a:solidFill>
              </a:defRPr>
            </a:pPr>
            <a:r>
              <a:t>Helps in storing images in compressed format and then reconverted to RGB version for the display purposes.</a:t>
            </a:r>
          </a:p>
          <a:p>
            <a:pPr marL="558800" indent="-558800" algn="l" defTabSz="2438400">
              <a:spcBef>
                <a:spcPts val="2400"/>
              </a:spcBef>
              <a:buClr>
                <a:srgbClr val="FFFFFF"/>
              </a:buClr>
              <a:buSzPct val="100000"/>
              <a:buChar char="•"/>
              <a:defRPr sz="4800">
                <a:solidFill>
                  <a:srgbClr val="FFFFFF"/>
                </a:solidFill>
              </a:defRPr>
            </a:pPr>
            <a:r>
              <a:t>Moreover it can also be used for transmission of information in compressed format, therefore consuming less Bandwidth.</a:t>
            </a:r>
          </a:p>
        </p:txBody>
      </p:sp>
      <p:sp>
        <p:nvSpPr>
          <p:cNvPr id="366" name="Slide Number"/>
          <p:cNvSpPr txBox="1">
            <a:spLocks noGrp="1"/>
          </p:cNvSpPr>
          <p:nvPr>
            <p:ph type="sldNum" sz="quarter" idx="2"/>
          </p:nvPr>
        </p:nvSpPr>
        <p:spPr>
          <a:xfrm>
            <a:off x="11999417" y="13081000"/>
            <a:ext cx="37246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365"/>
                                        </p:tgtEl>
                                        <p:attrNameLst>
                                          <p:attrName>style.visibility</p:attrName>
                                        </p:attrNameLst>
                                      </p:cBhvr>
                                      <p:to>
                                        <p:strVal val="visible"/>
                                      </p:to>
                                    </p:set>
                                    <p:animEffect transition="in" filter="fade">
                                      <p:cBhvr>
                                        <p:cTn id="7" dur="2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Rectangle"/>
          <p:cNvSpPr/>
          <p:nvPr/>
        </p:nvSpPr>
        <p:spPr>
          <a:xfrm>
            <a:off x="679153" y="3793709"/>
            <a:ext cx="13748677" cy="8865746"/>
          </a:xfrm>
          <a:prstGeom prst="rect">
            <a:avLst/>
          </a:prstGeom>
          <a:solidFill>
            <a:srgbClr val="FFFFFF"/>
          </a:solidFill>
          <a:ln w="12700">
            <a:miter lim="400000"/>
          </a:ln>
          <a:effectLst>
            <a:reflection stA="50000" endPos="40000" dir="5400000" sy="-100000" algn="bl" rotWithShape="0"/>
          </a:effec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369" name="Understanding DC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Understanding DCT</a:t>
            </a:r>
          </a:p>
        </p:txBody>
      </p:sp>
      <p:sp>
        <p:nvSpPr>
          <p:cNvPr id="370" name="Assuming the 8 sample points for simplicity in this example.…"/>
          <p:cNvSpPr txBox="1">
            <a:spLocks noGrp="1"/>
          </p:cNvSpPr>
          <p:nvPr>
            <p:ph type="body" idx="21"/>
          </p:nvPr>
        </p:nvSpPr>
        <p:spPr>
          <a:xfrm>
            <a:off x="5912673" y="2058194"/>
            <a:ext cx="12558654" cy="1166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370903" indent="-370903" algn="l" defTabSz="487044">
              <a:buClr>
                <a:srgbClr val="FFFFFF"/>
              </a:buClr>
              <a:buSzPct val="100000"/>
              <a:buChar char="•"/>
              <a:defRPr sz="3185"/>
            </a:pPr>
            <a:r>
              <a:t>Assuming the 8 sample points for simplicity in this example.</a:t>
            </a:r>
          </a:p>
          <a:p>
            <a:pPr marL="370903" indent="-370903" algn="l" defTabSz="487044">
              <a:buClr>
                <a:srgbClr val="FFFFFF"/>
              </a:buClr>
              <a:buSzPct val="100000"/>
              <a:buChar char="•"/>
              <a:defRPr sz="3185"/>
            </a:pPr>
            <a:r>
              <a:t>We’re only concerned about the discrete sample points.</a:t>
            </a:r>
          </a:p>
        </p:txBody>
      </p:sp>
      <p:sp>
        <p:nvSpPr>
          <p:cNvPr id="371" name="Line"/>
          <p:cNvSpPr/>
          <p:nvPr/>
        </p:nvSpPr>
        <p:spPr>
          <a:xfrm flipV="1">
            <a:off x="731036" y="3742164"/>
            <a:ext cx="1" cy="8865745"/>
          </a:xfrm>
          <a:prstGeom prst="line">
            <a:avLst/>
          </a:prstGeom>
          <a:ln w="63500">
            <a:solidFill>
              <a:srgbClr val="000000"/>
            </a:solidFill>
            <a:miter lim="400000"/>
          </a:ln>
        </p:spPr>
        <p:txBody>
          <a:bodyPr lIns="50800" tIns="50800" rIns="50800" bIns="50800" anchor="ctr"/>
          <a:lstStyle/>
          <a:p>
            <a:endParaRPr/>
          </a:p>
        </p:txBody>
      </p:sp>
      <p:sp>
        <p:nvSpPr>
          <p:cNvPr id="372" name="Line"/>
          <p:cNvSpPr/>
          <p:nvPr/>
        </p:nvSpPr>
        <p:spPr>
          <a:xfrm flipV="1">
            <a:off x="682552" y="8175036"/>
            <a:ext cx="13870032" cy="1"/>
          </a:xfrm>
          <a:prstGeom prst="line">
            <a:avLst/>
          </a:prstGeom>
          <a:ln w="63500">
            <a:solidFill>
              <a:srgbClr val="000000"/>
            </a:solidFill>
            <a:miter lim="400000"/>
          </a:ln>
        </p:spPr>
        <p:txBody>
          <a:bodyPr lIns="50800" tIns="50800" rIns="50800" bIns="50800" anchor="ctr"/>
          <a:lstStyle/>
          <a:p>
            <a:endParaRPr/>
          </a:p>
        </p:txBody>
      </p:sp>
      <p:sp>
        <p:nvSpPr>
          <p:cNvPr id="373" name="Line"/>
          <p:cNvSpPr/>
          <p:nvPr/>
        </p:nvSpPr>
        <p:spPr>
          <a:xfrm flipV="1">
            <a:off x="1315172" y="3879766"/>
            <a:ext cx="1" cy="4295263"/>
          </a:xfrm>
          <a:prstGeom prst="line">
            <a:avLst/>
          </a:prstGeom>
          <a:ln w="50800">
            <a:solidFill>
              <a:srgbClr val="000000"/>
            </a:solidFill>
            <a:miter lim="400000"/>
            <a:tailEnd type="oval"/>
          </a:ln>
        </p:spPr>
        <p:txBody>
          <a:bodyPr lIns="50800" tIns="50800" rIns="50800" bIns="50800" anchor="ctr"/>
          <a:lstStyle/>
          <a:p>
            <a:endParaRPr/>
          </a:p>
        </p:txBody>
      </p:sp>
      <p:sp>
        <p:nvSpPr>
          <p:cNvPr id="374" name="Line"/>
          <p:cNvSpPr/>
          <p:nvPr/>
        </p:nvSpPr>
        <p:spPr>
          <a:xfrm flipV="1">
            <a:off x="3559702" y="4700939"/>
            <a:ext cx="1" cy="3515232"/>
          </a:xfrm>
          <a:prstGeom prst="line">
            <a:avLst/>
          </a:prstGeom>
          <a:ln w="50800">
            <a:solidFill>
              <a:srgbClr val="000000"/>
            </a:solidFill>
            <a:miter lim="400000"/>
            <a:tailEnd type="oval"/>
          </a:ln>
        </p:spPr>
        <p:txBody>
          <a:bodyPr lIns="50800" tIns="50800" rIns="50800" bIns="50800" anchor="ctr"/>
          <a:lstStyle/>
          <a:p>
            <a:endParaRPr/>
          </a:p>
        </p:txBody>
      </p:sp>
      <p:sp>
        <p:nvSpPr>
          <p:cNvPr id="375" name="Line"/>
          <p:cNvSpPr/>
          <p:nvPr/>
        </p:nvSpPr>
        <p:spPr>
          <a:xfrm flipV="1">
            <a:off x="4756415" y="5612037"/>
            <a:ext cx="1" cy="2568126"/>
          </a:xfrm>
          <a:prstGeom prst="line">
            <a:avLst/>
          </a:prstGeom>
          <a:ln w="50800">
            <a:solidFill>
              <a:srgbClr val="000000"/>
            </a:solidFill>
            <a:miter lim="400000"/>
            <a:tailEnd type="oval"/>
          </a:ln>
        </p:spPr>
        <p:txBody>
          <a:bodyPr lIns="50800" tIns="50800" rIns="50800" bIns="50800" anchor="ctr"/>
          <a:lstStyle/>
          <a:p>
            <a:endParaRPr/>
          </a:p>
        </p:txBody>
      </p:sp>
      <p:sp>
        <p:nvSpPr>
          <p:cNvPr id="376" name="Line"/>
          <p:cNvSpPr/>
          <p:nvPr/>
        </p:nvSpPr>
        <p:spPr>
          <a:xfrm flipV="1">
            <a:off x="7019268" y="7631446"/>
            <a:ext cx="1" cy="516154"/>
          </a:xfrm>
          <a:prstGeom prst="line">
            <a:avLst/>
          </a:prstGeom>
          <a:ln w="50800">
            <a:solidFill>
              <a:srgbClr val="000000"/>
            </a:solidFill>
            <a:miter lim="400000"/>
            <a:tailEnd type="oval"/>
          </a:ln>
        </p:spPr>
        <p:txBody>
          <a:bodyPr lIns="50800" tIns="50800" rIns="50800" bIns="50800" anchor="ctr"/>
          <a:lstStyle/>
          <a:p>
            <a:endParaRPr/>
          </a:p>
        </p:txBody>
      </p:sp>
      <p:sp>
        <p:nvSpPr>
          <p:cNvPr id="377" name="Line"/>
          <p:cNvSpPr/>
          <p:nvPr/>
        </p:nvSpPr>
        <p:spPr>
          <a:xfrm>
            <a:off x="8161123" y="8189674"/>
            <a:ext cx="1" cy="516154"/>
          </a:xfrm>
          <a:prstGeom prst="line">
            <a:avLst/>
          </a:prstGeom>
          <a:ln w="50800">
            <a:solidFill>
              <a:srgbClr val="000000"/>
            </a:solidFill>
            <a:miter lim="400000"/>
            <a:tailEnd type="oval"/>
          </a:ln>
        </p:spPr>
        <p:txBody>
          <a:bodyPr lIns="50800" tIns="50800" rIns="50800" bIns="50800" anchor="ctr"/>
          <a:lstStyle/>
          <a:p>
            <a:endParaRPr/>
          </a:p>
        </p:txBody>
      </p:sp>
      <p:sp>
        <p:nvSpPr>
          <p:cNvPr id="378" name="Line"/>
          <p:cNvSpPr/>
          <p:nvPr/>
        </p:nvSpPr>
        <p:spPr>
          <a:xfrm>
            <a:off x="10451405" y="8186261"/>
            <a:ext cx="1" cy="2676992"/>
          </a:xfrm>
          <a:prstGeom prst="line">
            <a:avLst/>
          </a:prstGeom>
          <a:ln w="50800">
            <a:solidFill>
              <a:srgbClr val="000000"/>
            </a:solidFill>
            <a:miter lim="400000"/>
            <a:tailEnd type="oval"/>
          </a:ln>
        </p:spPr>
        <p:txBody>
          <a:bodyPr lIns="50800" tIns="50800" rIns="50800" bIns="50800" anchor="ctr"/>
          <a:lstStyle/>
          <a:p>
            <a:endParaRPr/>
          </a:p>
        </p:txBody>
      </p:sp>
      <p:sp>
        <p:nvSpPr>
          <p:cNvPr id="379" name="Line"/>
          <p:cNvSpPr/>
          <p:nvPr/>
        </p:nvSpPr>
        <p:spPr>
          <a:xfrm>
            <a:off x="11613546" y="8139162"/>
            <a:ext cx="1" cy="3515232"/>
          </a:xfrm>
          <a:prstGeom prst="line">
            <a:avLst/>
          </a:prstGeom>
          <a:ln w="50800">
            <a:solidFill>
              <a:srgbClr val="000000"/>
            </a:solidFill>
            <a:miter lim="400000"/>
            <a:tailEnd type="oval"/>
          </a:ln>
        </p:spPr>
        <p:txBody>
          <a:bodyPr lIns="50800" tIns="50800" rIns="50800" bIns="50800" anchor="ctr"/>
          <a:lstStyle/>
          <a:p>
            <a:endParaRPr/>
          </a:p>
        </p:txBody>
      </p:sp>
      <p:sp>
        <p:nvSpPr>
          <p:cNvPr id="380" name="Line"/>
          <p:cNvSpPr/>
          <p:nvPr/>
        </p:nvSpPr>
        <p:spPr>
          <a:xfrm>
            <a:off x="13881008" y="8168273"/>
            <a:ext cx="1" cy="4295263"/>
          </a:xfrm>
          <a:prstGeom prst="line">
            <a:avLst/>
          </a:prstGeom>
          <a:ln w="50800">
            <a:solidFill>
              <a:srgbClr val="000000"/>
            </a:solidFill>
            <a:miter lim="400000"/>
            <a:tailEnd type="oval"/>
          </a:ln>
        </p:spPr>
        <p:txBody>
          <a:bodyPr lIns="50800" tIns="50800" rIns="50800" bIns="50800" anchor="ctr"/>
          <a:lstStyle/>
          <a:p>
            <a:endParaRPr/>
          </a:p>
        </p:txBody>
      </p:sp>
      <p:sp>
        <p:nvSpPr>
          <p:cNvPr id="381" name="∏/16"/>
          <p:cNvSpPr txBox="1"/>
          <p:nvPr/>
        </p:nvSpPr>
        <p:spPr>
          <a:xfrm>
            <a:off x="1027948" y="8143980"/>
            <a:ext cx="574448" cy="38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∏/16</a:t>
            </a:r>
          </a:p>
        </p:txBody>
      </p:sp>
      <p:sp>
        <p:nvSpPr>
          <p:cNvPr id="382" name="3∏/16"/>
          <p:cNvSpPr txBox="1"/>
          <p:nvPr/>
        </p:nvSpPr>
        <p:spPr>
          <a:xfrm>
            <a:off x="3212055" y="8295353"/>
            <a:ext cx="695295" cy="380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3∏/16</a:t>
            </a:r>
          </a:p>
        </p:txBody>
      </p:sp>
      <p:sp>
        <p:nvSpPr>
          <p:cNvPr id="383" name="5∏/16"/>
          <p:cNvSpPr txBox="1"/>
          <p:nvPr/>
        </p:nvSpPr>
        <p:spPr>
          <a:xfrm>
            <a:off x="4408768" y="8295353"/>
            <a:ext cx="695294" cy="380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5∏/16</a:t>
            </a:r>
          </a:p>
        </p:txBody>
      </p:sp>
      <p:sp>
        <p:nvSpPr>
          <p:cNvPr id="384" name="7∏/16"/>
          <p:cNvSpPr txBox="1"/>
          <p:nvPr/>
        </p:nvSpPr>
        <p:spPr>
          <a:xfrm>
            <a:off x="6787281" y="8295353"/>
            <a:ext cx="695294" cy="380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7∏/16</a:t>
            </a:r>
          </a:p>
        </p:txBody>
      </p:sp>
      <p:sp>
        <p:nvSpPr>
          <p:cNvPr id="385" name="9∏/16"/>
          <p:cNvSpPr txBox="1"/>
          <p:nvPr/>
        </p:nvSpPr>
        <p:spPr>
          <a:xfrm>
            <a:off x="7910434" y="7660925"/>
            <a:ext cx="695295" cy="38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9∏/16</a:t>
            </a:r>
          </a:p>
        </p:txBody>
      </p:sp>
      <p:sp>
        <p:nvSpPr>
          <p:cNvPr id="386" name="11∏/16"/>
          <p:cNvSpPr txBox="1"/>
          <p:nvPr/>
        </p:nvSpPr>
        <p:spPr>
          <a:xfrm>
            <a:off x="10103759" y="7673725"/>
            <a:ext cx="785394" cy="38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11∏/16</a:t>
            </a:r>
          </a:p>
        </p:txBody>
      </p:sp>
      <p:sp>
        <p:nvSpPr>
          <p:cNvPr id="387" name="13∏/16"/>
          <p:cNvSpPr txBox="1"/>
          <p:nvPr/>
        </p:nvSpPr>
        <p:spPr>
          <a:xfrm>
            <a:off x="11220850" y="7660925"/>
            <a:ext cx="785394" cy="38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13∏/16</a:t>
            </a:r>
          </a:p>
        </p:txBody>
      </p:sp>
      <p:sp>
        <p:nvSpPr>
          <p:cNvPr id="388" name="15∏/16"/>
          <p:cNvSpPr txBox="1"/>
          <p:nvPr/>
        </p:nvSpPr>
        <p:spPr>
          <a:xfrm>
            <a:off x="13488311" y="7660925"/>
            <a:ext cx="785394" cy="38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sz="1600">
                <a:solidFill>
                  <a:srgbClr val="000000"/>
                </a:solidFill>
              </a:defRPr>
            </a:lvl1pPr>
          </a:lstStyle>
          <a:p>
            <a:r>
              <a:t>15∏/16</a:t>
            </a:r>
          </a:p>
        </p:txBody>
      </p:sp>
      <p:sp>
        <p:nvSpPr>
          <p:cNvPr id="389" name="We’ve just sampled the 8 discrete points by slicing the domain of cosine wave in 8 equal parts, then take mid point of each of these slices.…"/>
          <p:cNvSpPr txBox="1"/>
          <p:nvPr/>
        </p:nvSpPr>
        <p:spPr>
          <a:xfrm>
            <a:off x="15112091" y="3641949"/>
            <a:ext cx="8861891" cy="5557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400">
                <a:solidFill>
                  <a:srgbClr val="FFFFFF"/>
                </a:solidFill>
              </a:defRPr>
            </a:pPr>
            <a:r>
              <a:t>We’ve just sampled the 8 discrete points by slicing the domain of cosine wave in 8 equal parts, then take mid point of each of these slices.</a:t>
            </a:r>
          </a:p>
          <a:p>
            <a:pPr marL="558800" indent="-558800" algn="l" defTabSz="2438400">
              <a:spcBef>
                <a:spcPts val="2400"/>
              </a:spcBef>
              <a:buClr>
                <a:srgbClr val="FFFFFF"/>
              </a:buClr>
              <a:buSzPct val="100000"/>
              <a:buChar char="•"/>
              <a:defRPr sz="4400">
                <a:solidFill>
                  <a:srgbClr val="FFFFFF"/>
                </a:solidFill>
              </a:defRPr>
            </a:pPr>
            <a:r>
              <a:t>With these we can get the points needed for DCT process</a:t>
            </a:r>
          </a:p>
        </p:txBody>
      </p:sp>
      <p:sp>
        <p:nvSpPr>
          <p:cNvPr id="390" name="y=cos(x)"/>
          <p:cNvSpPr txBox="1"/>
          <p:nvPr/>
        </p:nvSpPr>
        <p:spPr>
          <a:xfrm>
            <a:off x="5907650" y="11325317"/>
            <a:ext cx="2454556"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000000"/>
                </a:solidFill>
              </a:defRPr>
            </a:lvl1pPr>
          </a:lstStyle>
          <a:p>
            <a:r>
              <a:t>y=cos(x)</a:t>
            </a:r>
          </a:p>
        </p:txBody>
      </p:sp>
      <p:pic>
        <p:nvPicPr>
          <p:cNvPr id="391" name="Equation.png" descr="Equation.png"/>
          <p:cNvPicPr>
            <a:picLocks noChangeAspect="1"/>
          </p:cNvPicPr>
          <p:nvPr/>
        </p:nvPicPr>
        <p:blipFill>
          <a:blip r:embed="rId2"/>
          <a:stretch>
            <a:fillRect/>
          </a:stretch>
        </p:blipFill>
        <p:spPr>
          <a:xfrm>
            <a:off x="15193286" y="11201619"/>
            <a:ext cx="8699501" cy="1155701"/>
          </a:xfrm>
          <a:prstGeom prst="rect">
            <a:avLst/>
          </a:prstGeom>
          <a:ln w="25400">
            <a:solidFill>
              <a:srgbClr val="FFFFFF"/>
            </a:solidFill>
            <a:miter lim="400000"/>
          </a:ln>
          <a:effectLst>
            <a:outerShdw blurRad="50800" dist="25400" dir="3600000" rotWithShape="0">
              <a:srgbClr val="000000">
                <a:alpha val="70000"/>
              </a:srgbClr>
            </a:outerShdw>
          </a:effectLst>
        </p:spPr>
      </p:pic>
      <p:sp>
        <p:nvSpPr>
          <p:cNvPr id="392" name="General Equation"/>
          <p:cNvSpPr txBox="1"/>
          <p:nvPr/>
        </p:nvSpPr>
        <p:spPr>
          <a:xfrm>
            <a:off x="17435599" y="9969194"/>
            <a:ext cx="4214877"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000">
                <a:solidFill>
                  <a:srgbClr val="FFFFFF"/>
                </a:solidFill>
              </a:defRPr>
            </a:lvl1pPr>
          </a:lstStyle>
          <a:p>
            <a:r>
              <a:t>General Equation</a:t>
            </a:r>
          </a:p>
        </p:txBody>
      </p:sp>
      <p:sp>
        <p:nvSpPr>
          <p:cNvPr id="393" name="N=8 for this example"/>
          <p:cNvSpPr txBox="1"/>
          <p:nvPr/>
        </p:nvSpPr>
        <p:spPr>
          <a:xfrm>
            <a:off x="17221711" y="12349994"/>
            <a:ext cx="4981449"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000">
                <a:solidFill>
                  <a:srgbClr val="FFFFFF"/>
                </a:solidFill>
              </a:defRPr>
            </a:lvl1pPr>
          </a:lstStyle>
          <a:p>
            <a:r>
              <a:t>N=8 for this example</a:t>
            </a:r>
          </a:p>
        </p:txBody>
      </p:sp>
      <p:sp>
        <p:nvSpPr>
          <p:cNvPr id="397" name="Connection Line"/>
          <p:cNvSpPr/>
          <p:nvPr/>
        </p:nvSpPr>
        <p:spPr>
          <a:xfrm>
            <a:off x="697015" y="3786503"/>
            <a:ext cx="6920589" cy="43886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883" y="1128"/>
                  <a:pt x="14083" y="8328"/>
                  <a:pt x="21600" y="21600"/>
                </a:cubicBezTo>
              </a:path>
            </a:pathLst>
          </a:custGeom>
          <a:ln w="50800">
            <a:solidFill>
              <a:schemeClr val="accent5">
                <a:satOff val="7775"/>
                <a:lumOff val="-23858"/>
              </a:schemeClr>
            </a:solidFill>
            <a:miter lim="400000"/>
          </a:ln>
        </p:spPr>
        <p:txBody>
          <a:bodyPr/>
          <a:lstStyle/>
          <a:p>
            <a:endParaRPr/>
          </a:p>
        </p:txBody>
      </p:sp>
      <p:sp>
        <p:nvSpPr>
          <p:cNvPr id="398" name="Connection Line"/>
          <p:cNvSpPr/>
          <p:nvPr/>
        </p:nvSpPr>
        <p:spPr>
          <a:xfrm>
            <a:off x="7611239" y="8184577"/>
            <a:ext cx="6920589" cy="438862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680" y="21293"/>
                  <a:pt x="7480" y="14093"/>
                  <a:pt x="0" y="0"/>
                </a:cubicBezTo>
              </a:path>
            </a:pathLst>
          </a:custGeom>
          <a:ln w="50800">
            <a:solidFill>
              <a:schemeClr val="accent5">
                <a:satOff val="7775"/>
                <a:lumOff val="-23858"/>
              </a:schemeClr>
            </a:solidFill>
            <a:miter lim="400000"/>
          </a:ln>
        </p:spPr>
        <p:txBody>
          <a:bodyPr/>
          <a:lstStyle/>
          <a:p>
            <a:endParaRPr/>
          </a:p>
        </p:txBody>
      </p:sp>
      <p:sp>
        <p:nvSpPr>
          <p:cNvPr id="396" name="Slide Number"/>
          <p:cNvSpPr txBox="1">
            <a:spLocks noGrp="1"/>
          </p:cNvSpPr>
          <p:nvPr>
            <p:ph type="sldNum" sz="quarter" idx="2"/>
          </p:nvPr>
        </p:nvSpPr>
        <p:spPr>
          <a:xfrm>
            <a:off x="11987961" y="13081000"/>
            <a:ext cx="39537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Understanding DC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Understanding DCT</a:t>
            </a:r>
          </a:p>
        </p:txBody>
      </p:sp>
      <p:sp>
        <p:nvSpPr>
          <p:cNvPr id="401" name="Assuming the 8 sample points for simplicity in this example.…"/>
          <p:cNvSpPr txBox="1"/>
          <p:nvPr/>
        </p:nvSpPr>
        <p:spPr>
          <a:xfrm>
            <a:off x="5912673" y="2058194"/>
            <a:ext cx="12558654" cy="1166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370903" indent="-370903" algn="l" defTabSz="487044">
              <a:buClr>
                <a:srgbClr val="FFFFFF"/>
              </a:buClr>
              <a:buSzPct val="100000"/>
              <a:buChar char="•"/>
              <a:defRPr sz="3185">
                <a:solidFill>
                  <a:srgbClr val="D5D5D5"/>
                </a:solidFill>
                <a:latin typeface="Graphik Medium"/>
                <a:ea typeface="Graphik Medium"/>
                <a:cs typeface="Graphik Medium"/>
                <a:sym typeface="Graphik Medium"/>
              </a:defRPr>
            </a:pPr>
            <a:r>
              <a:t>Assuming the 8 sample points for simplicity in this example.</a:t>
            </a:r>
          </a:p>
          <a:p>
            <a:pPr marL="370903" indent="-370903" algn="l" defTabSz="487044">
              <a:buClr>
                <a:srgbClr val="FFFFFF"/>
              </a:buClr>
              <a:buSzPct val="100000"/>
              <a:buChar char="•"/>
              <a:defRPr sz="3185">
                <a:solidFill>
                  <a:srgbClr val="D5D5D5"/>
                </a:solidFill>
                <a:latin typeface="Graphik Medium"/>
                <a:ea typeface="Graphik Medium"/>
                <a:cs typeface="Graphik Medium"/>
                <a:sym typeface="Graphik Medium"/>
              </a:defRPr>
            </a:pPr>
            <a:r>
              <a:t>We’re only concerned about the discrete sample points.</a:t>
            </a:r>
          </a:p>
        </p:txBody>
      </p:sp>
      <p:pic>
        <p:nvPicPr>
          <p:cNvPr id="402" name="Equation.png" descr="Equation.png"/>
          <p:cNvPicPr>
            <a:picLocks noChangeAspect="1"/>
          </p:cNvPicPr>
          <p:nvPr/>
        </p:nvPicPr>
        <p:blipFill>
          <a:blip r:embed="rId2"/>
          <a:stretch>
            <a:fillRect/>
          </a:stretch>
        </p:blipFill>
        <p:spPr>
          <a:xfrm>
            <a:off x="1102553" y="5164497"/>
            <a:ext cx="8699501" cy="1155701"/>
          </a:xfrm>
          <a:prstGeom prst="rect">
            <a:avLst/>
          </a:prstGeom>
          <a:ln w="25400">
            <a:solidFill>
              <a:srgbClr val="FFFFFF"/>
            </a:solidFill>
            <a:miter lim="400000"/>
          </a:ln>
          <a:effectLst>
            <a:outerShdw blurRad="50800" dist="25400" dir="3600000" rotWithShape="0">
              <a:srgbClr val="000000">
                <a:alpha val="70000"/>
              </a:srgbClr>
            </a:outerShdw>
          </a:effectLst>
        </p:spPr>
      </p:pic>
      <p:sp>
        <p:nvSpPr>
          <p:cNvPr id="403" name="General Equation"/>
          <p:cNvSpPr txBox="1"/>
          <p:nvPr/>
        </p:nvSpPr>
        <p:spPr>
          <a:xfrm>
            <a:off x="3344865" y="3932072"/>
            <a:ext cx="4214877"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000">
                <a:solidFill>
                  <a:srgbClr val="FFFFFF"/>
                </a:solidFill>
              </a:defRPr>
            </a:lvl1pPr>
          </a:lstStyle>
          <a:p>
            <a:r>
              <a:t>General Equation</a:t>
            </a:r>
          </a:p>
        </p:txBody>
      </p:sp>
      <p:sp>
        <p:nvSpPr>
          <p:cNvPr id="404" name="N=8 for this example"/>
          <p:cNvSpPr txBox="1"/>
          <p:nvPr/>
        </p:nvSpPr>
        <p:spPr>
          <a:xfrm>
            <a:off x="3130978" y="6312872"/>
            <a:ext cx="4981449" cy="7696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000">
                <a:solidFill>
                  <a:srgbClr val="FFFFFF"/>
                </a:solidFill>
              </a:defRPr>
            </a:lvl1pPr>
          </a:lstStyle>
          <a:p>
            <a:r>
              <a:t>N=8 for this example</a:t>
            </a:r>
          </a:p>
        </p:txBody>
      </p:sp>
      <p:sp>
        <p:nvSpPr>
          <p:cNvPr id="405" name="Line"/>
          <p:cNvSpPr/>
          <p:nvPr/>
        </p:nvSpPr>
        <p:spPr>
          <a:xfrm>
            <a:off x="11136955" y="6063786"/>
            <a:ext cx="1796052" cy="1"/>
          </a:xfrm>
          <a:prstGeom prst="line">
            <a:avLst/>
          </a:prstGeom>
          <a:ln w="25400">
            <a:solidFill>
              <a:srgbClr val="FFFFFF"/>
            </a:solidFill>
            <a:miter lim="400000"/>
            <a:tailEnd type="triangle"/>
          </a:ln>
        </p:spPr>
        <p:txBody>
          <a:bodyPr lIns="50800" tIns="50800" rIns="50800" bIns="50800" anchor="ctr"/>
          <a:lstStyle/>
          <a:p>
            <a:endParaRPr/>
          </a:p>
        </p:txBody>
      </p:sp>
      <p:sp>
        <p:nvSpPr>
          <p:cNvPr id="406" name="DCT(Y)"/>
          <p:cNvSpPr txBox="1"/>
          <p:nvPr/>
        </p:nvSpPr>
        <p:spPr>
          <a:xfrm>
            <a:off x="11364610" y="5359948"/>
            <a:ext cx="1340740" cy="605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3000">
                <a:solidFill>
                  <a:srgbClr val="FFFFFF"/>
                </a:solidFill>
              </a:defRPr>
            </a:lvl1pPr>
          </a:lstStyle>
          <a:p>
            <a:r>
              <a:t>DCT(Y)</a:t>
            </a:r>
          </a:p>
        </p:txBody>
      </p:sp>
      <p:sp>
        <p:nvSpPr>
          <p:cNvPr id="407" name="Rectangle"/>
          <p:cNvSpPr/>
          <p:nvPr/>
        </p:nvSpPr>
        <p:spPr>
          <a:xfrm>
            <a:off x="14080472" y="3959586"/>
            <a:ext cx="9369583" cy="8177628"/>
          </a:xfrm>
          <a:prstGeom prst="rect">
            <a:avLst/>
          </a:prstGeom>
          <a:solidFill>
            <a:srgbClr val="FFFFFF"/>
          </a:solidFill>
          <a:ln w="12700">
            <a:miter lim="400000"/>
          </a:ln>
          <a:effectLst>
            <a:reflection stA="50000" endPos="40000" dir="5400000" sy="-100000" algn="bl" rotWithShape="0"/>
          </a:effec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08" name="Line"/>
          <p:cNvSpPr/>
          <p:nvPr/>
        </p:nvSpPr>
        <p:spPr>
          <a:xfrm>
            <a:off x="14047544" y="8137300"/>
            <a:ext cx="9435441" cy="1"/>
          </a:xfrm>
          <a:prstGeom prst="line">
            <a:avLst/>
          </a:prstGeom>
          <a:ln w="63500">
            <a:solidFill>
              <a:srgbClr val="000000"/>
            </a:solidFill>
            <a:miter lim="400000"/>
          </a:ln>
        </p:spPr>
        <p:txBody>
          <a:bodyPr lIns="50800" tIns="50800" rIns="50800" bIns="50800" anchor="ctr"/>
          <a:lstStyle/>
          <a:p>
            <a:endParaRPr/>
          </a:p>
        </p:txBody>
      </p:sp>
      <p:sp>
        <p:nvSpPr>
          <p:cNvPr id="409" name="Line"/>
          <p:cNvSpPr/>
          <p:nvPr/>
        </p:nvSpPr>
        <p:spPr>
          <a:xfrm flipV="1">
            <a:off x="14112222" y="3891736"/>
            <a:ext cx="1" cy="8313328"/>
          </a:xfrm>
          <a:prstGeom prst="line">
            <a:avLst/>
          </a:prstGeom>
          <a:ln w="63500">
            <a:solidFill>
              <a:srgbClr val="000000"/>
            </a:solidFill>
            <a:miter lim="400000"/>
          </a:ln>
        </p:spPr>
        <p:txBody>
          <a:bodyPr lIns="50800" tIns="50800" rIns="50800" bIns="50800" anchor="ctr"/>
          <a:lstStyle/>
          <a:p>
            <a:endParaRPr/>
          </a:p>
        </p:txBody>
      </p:sp>
      <p:sp>
        <p:nvSpPr>
          <p:cNvPr id="410" name="Line"/>
          <p:cNvSpPr/>
          <p:nvPr/>
        </p:nvSpPr>
        <p:spPr>
          <a:xfrm>
            <a:off x="14108943" y="6890888"/>
            <a:ext cx="8960252" cy="1391163"/>
          </a:xfrm>
          <a:custGeom>
            <a:avLst/>
            <a:gdLst/>
            <a:ahLst/>
            <a:cxnLst>
              <a:cxn ang="0">
                <a:pos x="wd2" y="hd2"/>
              </a:cxn>
              <a:cxn ang="5400000">
                <a:pos x="wd2" y="hd2"/>
              </a:cxn>
              <a:cxn ang="10800000">
                <a:pos x="wd2" y="hd2"/>
              </a:cxn>
              <a:cxn ang="16200000">
                <a:pos x="wd2" y="hd2"/>
              </a:cxn>
            </a:cxnLst>
            <a:rect l="0" t="0" r="r" b="b"/>
            <a:pathLst>
              <a:path w="21600" h="19615" extrusionOk="0">
                <a:moveTo>
                  <a:pt x="0" y="17186"/>
                </a:moveTo>
                <a:cubicBezTo>
                  <a:pt x="96" y="6107"/>
                  <a:pt x="1858" y="-1863"/>
                  <a:pt x="3715" y="379"/>
                </a:cubicBezTo>
                <a:cubicBezTo>
                  <a:pt x="5425" y="2443"/>
                  <a:pt x="6366" y="12682"/>
                  <a:pt x="7891" y="17330"/>
                </a:cubicBezTo>
                <a:cubicBezTo>
                  <a:pt x="8392" y="18859"/>
                  <a:pt x="8948" y="19737"/>
                  <a:pt x="9513" y="19602"/>
                </a:cubicBezTo>
                <a:cubicBezTo>
                  <a:pt x="10084" y="19465"/>
                  <a:pt x="10629" y="18295"/>
                  <a:pt x="11192" y="17734"/>
                </a:cubicBezTo>
                <a:cubicBezTo>
                  <a:pt x="12148" y="16781"/>
                  <a:pt x="13122" y="17607"/>
                  <a:pt x="14090" y="17722"/>
                </a:cubicBezTo>
                <a:cubicBezTo>
                  <a:pt x="14878" y="17817"/>
                  <a:pt x="15665" y="17438"/>
                  <a:pt x="16453" y="17237"/>
                </a:cubicBezTo>
                <a:cubicBezTo>
                  <a:pt x="17322" y="17015"/>
                  <a:pt x="18191" y="17010"/>
                  <a:pt x="19061" y="17007"/>
                </a:cubicBezTo>
                <a:cubicBezTo>
                  <a:pt x="19907" y="17005"/>
                  <a:pt x="20754" y="17005"/>
                  <a:pt x="21600" y="17007"/>
                </a:cubicBezTo>
              </a:path>
            </a:pathLst>
          </a:custGeom>
          <a:ln w="50800">
            <a:solidFill>
              <a:schemeClr val="accent5">
                <a:satOff val="7775"/>
                <a:lumOff val="-23858"/>
              </a:schemeClr>
            </a:solidFill>
            <a:miter lim="400000"/>
          </a:ln>
        </p:spPr>
        <p:txBody>
          <a:bodyPr lIns="50800" tIns="50800" rIns="50800" bIns="50800" anchor="ctr"/>
          <a:lstStyle/>
          <a:p>
            <a:endParaRPr/>
          </a:p>
        </p:txBody>
      </p:sp>
      <p:sp>
        <p:nvSpPr>
          <p:cNvPr id="411" name="Line"/>
          <p:cNvSpPr/>
          <p:nvPr/>
        </p:nvSpPr>
        <p:spPr>
          <a:xfrm flipV="1">
            <a:off x="14092556" y="6223000"/>
            <a:ext cx="1270001" cy="1270000"/>
          </a:xfrm>
          <a:prstGeom prst="line">
            <a:avLst/>
          </a:prstGeom>
          <a:ln w="25400">
            <a:solidFill>
              <a:srgbClr val="FFFFFF"/>
            </a:solidFill>
            <a:miter lim="400000"/>
            <a:tailEnd type="triangle"/>
          </a:ln>
        </p:spPr>
        <p:txBody>
          <a:bodyPr lIns="50800" tIns="50800" rIns="50800" bIns="50800" anchor="ctr"/>
          <a:lstStyle/>
          <a:p>
            <a:endParaRPr/>
          </a:p>
        </p:txBody>
      </p:sp>
      <p:sp>
        <p:nvSpPr>
          <p:cNvPr id="412" name="Line"/>
          <p:cNvSpPr/>
          <p:nvPr/>
        </p:nvSpPr>
        <p:spPr>
          <a:xfrm flipV="1">
            <a:off x="15380338" y="6906248"/>
            <a:ext cx="1" cy="1209825"/>
          </a:xfrm>
          <a:prstGeom prst="line">
            <a:avLst/>
          </a:prstGeom>
          <a:ln w="50800">
            <a:solidFill>
              <a:srgbClr val="000000"/>
            </a:solidFill>
            <a:miter lim="400000"/>
            <a:tailEnd type="oval"/>
          </a:ln>
        </p:spPr>
        <p:txBody>
          <a:bodyPr lIns="50800" tIns="50800" rIns="50800" bIns="50800" anchor="ctr"/>
          <a:lstStyle/>
          <a:p>
            <a:endParaRPr/>
          </a:p>
        </p:txBody>
      </p:sp>
      <p:sp>
        <p:nvSpPr>
          <p:cNvPr id="413" name="Oval"/>
          <p:cNvSpPr/>
          <p:nvPr/>
        </p:nvSpPr>
        <p:spPr>
          <a:xfrm>
            <a:off x="14035693"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4" name="Oval"/>
          <p:cNvSpPr/>
          <p:nvPr/>
        </p:nvSpPr>
        <p:spPr>
          <a:xfrm>
            <a:off x="17266973"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5" name="Oval"/>
          <p:cNvSpPr/>
          <p:nvPr/>
        </p:nvSpPr>
        <p:spPr>
          <a:xfrm>
            <a:off x="18499863" y="8051320"/>
            <a:ext cx="153058"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6" name="Oval"/>
          <p:cNvSpPr/>
          <p:nvPr/>
        </p:nvSpPr>
        <p:spPr>
          <a:xfrm>
            <a:off x="19732753"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7" name="Oval"/>
          <p:cNvSpPr/>
          <p:nvPr/>
        </p:nvSpPr>
        <p:spPr>
          <a:xfrm>
            <a:off x="20965642"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8" name="Oval"/>
          <p:cNvSpPr/>
          <p:nvPr/>
        </p:nvSpPr>
        <p:spPr>
          <a:xfrm>
            <a:off x="22198533"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19" name="Oval"/>
          <p:cNvSpPr/>
          <p:nvPr/>
        </p:nvSpPr>
        <p:spPr>
          <a:xfrm>
            <a:off x="23273225" y="8051320"/>
            <a:ext cx="153059" cy="171961"/>
          </a:xfrm>
          <a:prstGeom prst="ellipse">
            <a:avLst/>
          </a:prstGeom>
          <a:solidFill>
            <a:srgbClr val="000000"/>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420" name="Only 1 coefficient have a non zero value this means that only 1 cosine wave contributes to our input which is true as we’ve taken an input as y=cos(x)"/>
          <p:cNvSpPr txBox="1"/>
          <p:nvPr/>
        </p:nvSpPr>
        <p:spPr>
          <a:xfrm>
            <a:off x="524674" y="7424670"/>
            <a:ext cx="11963797" cy="3346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58800" indent="-558800" algn="l" defTabSz="2438400">
              <a:spcBef>
                <a:spcPts val="2400"/>
              </a:spcBef>
              <a:buClr>
                <a:srgbClr val="FFFFFF"/>
              </a:buClr>
              <a:buSzPct val="100000"/>
              <a:buChar char="•"/>
              <a:defRPr sz="4800">
                <a:solidFill>
                  <a:srgbClr val="FFFFFF"/>
                </a:solidFill>
              </a:defRPr>
            </a:lvl1pPr>
          </a:lstStyle>
          <a:p>
            <a:r>
              <a:t>Only 1 coefficient have a non zero value this means that only 1 cosine wave contributes to our input which is true as we’ve taken an input as y=cos(x)</a:t>
            </a:r>
          </a:p>
        </p:txBody>
      </p:sp>
      <p:sp>
        <p:nvSpPr>
          <p:cNvPr id="421" name="When the amplitude is changes the weight corresponding to that cosine wave reflects the change."/>
          <p:cNvSpPr txBox="1"/>
          <p:nvPr/>
        </p:nvSpPr>
        <p:spPr>
          <a:xfrm>
            <a:off x="535398" y="10645980"/>
            <a:ext cx="11062887" cy="2533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558800" indent="-558800" algn="l" defTabSz="2438400">
              <a:spcBef>
                <a:spcPts val="2400"/>
              </a:spcBef>
              <a:buClr>
                <a:srgbClr val="FFFFFF"/>
              </a:buClr>
              <a:buSzPct val="100000"/>
              <a:buChar char="•"/>
              <a:defRPr sz="4800">
                <a:solidFill>
                  <a:srgbClr val="FFFFFF"/>
                </a:solidFill>
              </a:defRPr>
            </a:lvl1pPr>
          </a:lstStyle>
          <a:p>
            <a:r>
              <a:t>When the amplitude is changes the weight corresponding to that cosine wave reflects the change.</a:t>
            </a:r>
          </a:p>
        </p:txBody>
      </p:sp>
      <p:sp>
        <p:nvSpPr>
          <p:cNvPr id="422" name="Slide Number"/>
          <p:cNvSpPr txBox="1">
            <a:spLocks noGrp="1"/>
          </p:cNvSpPr>
          <p:nvPr>
            <p:ph type="sldNum" sz="quarter" idx="2"/>
          </p:nvPr>
        </p:nvSpPr>
        <p:spPr>
          <a:xfrm>
            <a:off x="11987542" y="13081000"/>
            <a:ext cx="39621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presentation…"/>
          <p:cNvSpPr txBox="1">
            <a:spLocks noGrp="1"/>
          </p:cNvSpPr>
          <p:nvPr>
            <p:ph type="title"/>
          </p:nvPr>
        </p:nvSpPr>
        <p:spPr>
          <a:xfrm>
            <a:off x="1268379" y="1264742"/>
            <a:ext cx="9652001" cy="2178199"/>
          </a:xfrm>
          <a:prstGeom prst="rect">
            <a:avLst/>
          </a:prstGeom>
        </p:spPr>
        <p:txBody>
          <a:bodyPr/>
          <a:lstStyle/>
          <a:p>
            <a:pPr defTabSz="1365469">
              <a:lnSpc>
                <a:spcPct val="90000"/>
              </a:lnSpc>
              <a:defRPr sz="6496" spc="-194">
                <a:gradFill flip="none" rotWithShape="1">
                  <a:gsLst>
                    <a:gs pos="0">
                      <a:srgbClr val="00E8FF"/>
                    </a:gs>
                    <a:gs pos="100000">
                      <a:srgbClr val="FF00F7"/>
                    </a:gs>
                  </a:gsLst>
                  <a:lin ang="3967761" scaled="0"/>
                </a:gradFill>
              </a:defRPr>
            </a:pPr>
            <a:r>
              <a:t>Representation</a:t>
            </a:r>
          </a:p>
          <a:p>
            <a:pPr defTabSz="1365469">
              <a:lnSpc>
                <a:spcPct val="90000"/>
              </a:lnSpc>
              <a:defRPr sz="6496" spc="-194">
                <a:gradFill flip="none" rotWithShape="1">
                  <a:gsLst>
                    <a:gs pos="0">
                      <a:srgbClr val="00E8FF"/>
                    </a:gs>
                    <a:gs pos="100000">
                      <a:srgbClr val="FF00F7"/>
                    </a:gs>
                  </a:gsLst>
                  <a:lin ang="3967761" scaled="0"/>
                </a:gradFill>
              </a:defRPr>
            </a:pPr>
            <a:r>
              <a:t>Of an Image</a:t>
            </a:r>
          </a:p>
        </p:txBody>
      </p:sp>
      <p:sp>
        <p:nvSpPr>
          <p:cNvPr id="169" name="JPEG - Joint Photographic Expert        Group…"/>
          <p:cNvSpPr txBox="1">
            <a:spLocks noGrp="1"/>
          </p:cNvSpPr>
          <p:nvPr>
            <p:ph type="body" sz="half" idx="1"/>
          </p:nvPr>
        </p:nvSpPr>
        <p:spPr>
          <a:xfrm>
            <a:off x="1313789" y="4299923"/>
            <a:ext cx="10531547" cy="8361896"/>
          </a:xfrm>
          <a:prstGeom prst="rect">
            <a:avLst/>
          </a:prstGeom>
        </p:spPr>
        <p:txBody>
          <a:bodyPr/>
          <a:lstStyle/>
          <a:p>
            <a:pPr marL="508508" indent="-508508" defTabSz="2218944">
              <a:spcBef>
                <a:spcPts val="2100"/>
              </a:spcBef>
              <a:defRPr sz="4368"/>
            </a:pPr>
            <a:r>
              <a:rPr dirty="0"/>
              <a:t>JPEG - Joint Photographic Expert</a:t>
            </a:r>
            <a:r>
              <a:rPr lang="en-IN" dirty="0"/>
              <a:t> </a:t>
            </a:r>
            <a:r>
              <a:rPr dirty="0"/>
              <a:t>Group</a:t>
            </a:r>
          </a:p>
          <a:p>
            <a:pPr marL="508508" indent="-508508" defTabSz="2218944">
              <a:spcBef>
                <a:spcPts val="2100"/>
              </a:spcBef>
              <a:defRPr sz="4368"/>
            </a:pPr>
            <a:r>
              <a:rPr dirty="0"/>
              <a:t>All images are represented in form of a small pixels as shown in given image (small squares in a grid represents pixels)</a:t>
            </a:r>
          </a:p>
          <a:p>
            <a:pPr marL="508508" indent="-508508" defTabSz="2218944">
              <a:spcBef>
                <a:spcPts val="2100"/>
              </a:spcBef>
              <a:defRPr sz="4368"/>
            </a:pPr>
            <a:r>
              <a:rPr dirty="0"/>
              <a:t>Each image have a particular dimensions</a:t>
            </a:r>
          </a:p>
          <a:p>
            <a:pPr marL="508508" indent="-508508" defTabSz="2218944">
              <a:spcBef>
                <a:spcPts val="2100"/>
              </a:spcBef>
              <a:defRPr sz="4368"/>
            </a:pPr>
            <a:r>
              <a:rPr dirty="0"/>
              <a:t>Number of pixels in any image = height x width</a:t>
            </a:r>
          </a:p>
        </p:txBody>
      </p:sp>
      <p:sp>
        <p:nvSpPr>
          <p:cNvPr id="170" name="Line"/>
          <p:cNvSpPr/>
          <p:nvPr/>
        </p:nvSpPr>
        <p:spPr>
          <a:xfrm flipV="1">
            <a:off x="12765536" y="329292"/>
            <a:ext cx="1" cy="5268243"/>
          </a:xfrm>
          <a:prstGeom prst="line">
            <a:avLst/>
          </a:prstGeom>
          <a:ln w="25400">
            <a:solidFill>
              <a:srgbClr val="FFFFFF"/>
            </a:solidFill>
            <a:miter lim="400000"/>
            <a:tailEnd type="triangle"/>
          </a:ln>
        </p:spPr>
        <p:txBody>
          <a:bodyPr lIns="50800" tIns="50800" rIns="50800" bIns="50800" anchor="ctr"/>
          <a:lstStyle/>
          <a:p>
            <a:endParaRPr/>
          </a:p>
        </p:txBody>
      </p:sp>
      <p:sp>
        <p:nvSpPr>
          <p:cNvPr id="171" name="Line"/>
          <p:cNvSpPr/>
          <p:nvPr/>
        </p:nvSpPr>
        <p:spPr>
          <a:xfrm flipH="1">
            <a:off x="12765536" y="7256994"/>
            <a:ext cx="1" cy="5268243"/>
          </a:xfrm>
          <a:prstGeom prst="line">
            <a:avLst/>
          </a:prstGeom>
          <a:ln w="25400">
            <a:solidFill>
              <a:srgbClr val="FFFFFF"/>
            </a:solidFill>
            <a:miter lim="400000"/>
            <a:tailEnd type="triangle"/>
          </a:ln>
        </p:spPr>
        <p:txBody>
          <a:bodyPr lIns="50800" tIns="50800" rIns="50800" bIns="50800" anchor="ctr"/>
          <a:lstStyle/>
          <a:p>
            <a:endParaRPr/>
          </a:p>
        </p:txBody>
      </p:sp>
      <p:sp>
        <p:nvSpPr>
          <p:cNvPr id="172" name="878"/>
          <p:cNvSpPr txBox="1"/>
          <p:nvPr/>
        </p:nvSpPr>
        <p:spPr>
          <a:xfrm>
            <a:off x="12450982" y="6177692"/>
            <a:ext cx="629108"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878</a:t>
            </a:r>
          </a:p>
        </p:txBody>
      </p:sp>
      <p:pic>
        <p:nvPicPr>
          <p:cNvPr id="173" name="Screenshot 2023-05-08 at 12.23.01 AM.png" descr="Screenshot 2023-05-08 at 12.23.01 AM.png"/>
          <p:cNvPicPr>
            <a:picLocks noChangeAspect="1"/>
          </p:cNvPicPr>
          <p:nvPr/>
        </p:nvPicPr>
        <p:blipFill>
          <a:blip r:embed="rId2"/>
          <a:srcRect l="2278" b="3488"/>
          <a:stretch>
            <a:fillRect/>
          </a:stretch>
        </p:blipFill>
        <p:spPr>
          <a:xfrm>
            <a:off x="13232233" y="635000"/>
            <a:ext cx="10891291" cy="12011818"/>
          </a:xfrm>
          <a:prstGeom prst="rect">
            <a:avLst/>
          </a:prstGeom>
          <a:ln w="12700">
            <a:miter lim="400000"/>
          </a:ln>
          <a:effectLst>
            <a:reflection stA="50000" endPos="40000" dir="5400000" sy="-100000" algn="bl" rotWithShape="0"/>
          </a:effectLst>
        </p:spPr>
      </p:pic>
      <p:sp>
        <p:nvSpPr>
          <p:cNvPr id="174" name="Line"/>
          <p:cNvSpPr/>
          <p:nvPr/>
        </p:nvSpPr>
        <p:spPr>
          <a:xfrm flipH="1">
            <a:off x="13230215" y="12888315"/>
            <a:ext cx="4483026" cy="1"/>
          </a:xfrm>
          <a:prstGeom prst="line">
            <a:avLst/>
          </a:prstGeom>
          <a:ln w="25400">
            <a:solidFill>
              <a:srgbClr val="FFFFFF"/>
            </a:solidFill>
            <a:miter lim="400000"/>
            <a:tailEnd type="triangle"/>
          </a:ln>
        </p:spPr>
        <p:txBody>
          <a:bodyPr lIns="50800" tIns="50800" rIns="50800" bIns="50800" anchor="ctr"/>
          <a:lstStyle/>
          <a:p>
            <a:endParaRPr/>
          </a:p>
        </p:txBody>
      </p:sp>
      <p:sp>
        <p:nvSpPr>
          <p:cNvPr id="175" name="Line"/>
          <p:cNvSpPr/>
          <p:nvPr/>
        </p:nvSpPr>
        <p:spPr>
          <a:xfrm>
            <a:off x="19437472" y="12888315"/>
            <a:ext cx="4648986" cy="1"/>
          </a:xfrm>
          <a:prstGeom prst="line">
            <a:avLst/>
          </a:prstGeom>
          <a:ln w="25400">
            <a:solidFill>
              <a:srgbClr val="FFFFFF"/>
            </a:solidFill>
            <a:miter lim="400000"/>
            <a:tailEnd type="triangle"/>
          </a:ln>
        </p:spPr>
        <p:txBody>
          <a:bodyPr lIns="50800" tIns="50800" rIns="50800" bIns="50800" anchor="ctr"/>
          <a:lstStyle/>
          <a:p>
            <a:endParaRPr/>
          </a:p>
        </p:txBody>
      </p:sp>
      <p:sp>
        <p:nvSpPr>
          <p:cNvPr id="176" name="980"/>
          <p:cNvSpPr txBox="1"/>
          <p:nvPr/>
        </p:nvSpPr>
        <p:spPr>
          <a:xfrm>
            <a:off x="18344774" y="12642189"/>
            <a:ext cx="689764"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980</a:t>
            </a:r>
          </a:p>
        </p:txBody>
      </p:sp>
      <p:sp>
        <p:nvSpPr>
          <p:cNvPr id="177" name="Slide Number"/>
          <p:cNvSpPr txBox="1">
            <a:spLocks noGrp="1"/>
          </p:cNvSpPr>
          <p:nvPr>
            <p:ph type="sldNum" sz="quarter" idx="2"/>
          </p:nvPr>
        </p:nvSpPr>
        <p:spPr>
          <a:xfrm>
            <a:off x="12051106" y="13081000"/>
            <a:ext cx="26908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73"/>
                                        </p:tgtEl>
                                        <p:attrNameLst>
                                          <p:attrName>style.visibility</p:attrName>
                                        </p:attrNameLst>
                                      </p:cBhvr>
                                      <p:to>
                                        <p:strVal val="visible"/>
                                      </p:to>
                                    </p:set>
                                    <p:animEffect transition="in" filter="wipe(left)">
                                      <p:cBhvr>
                                        <p:cTn id="7" dur="1000"/>
                                        <p:tgtEl>
                                          <p:spTgt spid="173"/>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69"/>
                                        </p:tgtEl>
                                        <p:attrNameLst>
                                          <p:attrName>style.visibility</p:attrName>
                                        </p:attrNameLst>
                                      </p:cBhvr>
                                      <p:to>
                                        <p:strVal val="visible"/>
                                      </p:to>
                                    </p:set>
                                    <p:animEffect transition="in" filter="wipe(left)">
                                      <p:cBhvr>
                                        <p:cTn id="11" dur="10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2" animBg="1" advAuto="0"/>
      <p:bldP spid="173" grpId="1"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he 1-D DCT"/>
          <p:cNvSpPr txBox="1">
            <a:spLocks noGrp="1"/>
          </p:cNvSpPr>
          <p:nvPr>
            <p:ph type="title"/>
          </p:nvPr>
        </p:nvSpPr>
        <p:spPr>
          <a:xfrm>
            <a:off x="1270000" y="58173"/>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The 1-D DCT</a:t>
            </a:r>
          </a:p>
        </p:txBody>
      </p:sp>
      <p:grpSp>
        <p:nvGrpSpPr>
          <p:cNvPr id="427" name="Group"/>
          <p:cNvGrpSpPr/>
          <p:nvPr/>
        </p:nvGrpSpPr>
        <p:grpSpPr>
          <a:xfrm>
            <a:off x="967149" y="2687253"/>
            <a:ext cx="9157945" cy="8840559"/>
            <a:chOff x="0" y="0"/>
            <a:chExt cx="9157944" cy="8840557"/>
          </a:xfrm>
        </p:grpSpPr>
        <p:pic>
          <p:nvPicPr>
            <p:cNvPr id="425" name="Image" descr="Image"/>
            <p:cNvPicPr>
              <a:picLocks noChangeAspect="1"/>
            </p:cNvPicPr>
            <p:nvPr/>
          </p:nvPicPr>
          <p:blipFill>
            <a:blip r:embed="rId2"/>
            <a:stretch>
              <a:fillRect/>
            </a:stretch>
          </p:blipFill>
          <p:spPr>
            <a:xfrm>
              <a:off x="0" y="0"/>
              <a:ext cx="9157945" cy="8246706"/>
            </a:xfrm>
            <a:prstGeom prst="rect">
              <a:avLst/>
            </a:prstGeom>
            <a:ln w="12700" cap="flat">
              <a:noFill/>
              <a:miter lim="400000"/>
            </a:ln>
            <a:effectLst>
              <a:reflection stA="22139" endPos="40000" dir="5400000" sy="-100000" algn="bl" rotWithShape="0"/>
            </a:effectLst>
          </p:spPr>
        </p:pic>
        <p:sp>
          <p:nvSpPr>
            <p:cNvPr id="426" name="Caption"/>
            <p:cNvSpPr/>
            <p:nvPr/>
          </p:nvSpPr>
          <p:spPr>
            <a:xfrm>
              <a:off x="0" y="8348305"/>
              <a:ext cx="9157945"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 </a:t>
              </a:r>
              <a:r>
                <a:rPr u="sng">
                  <a:hlinkClick r:id="rId3"/>
                </a:rPr>
                <a:t>cs.stanford.edu</a:t>
              </a:r>
            </a:p>
          </p:txBody>
        </p:sp>
      </p:grpSp>
      <p:grpSp>
        <p:nvGrpSpPr>
          <p:cNvPr id="430" name="Group"/>
          <p:cNvGrpSpPr/>
          <p:nvPr/>
        </p:nvGrpSpPr>
        <p:grpSpPr>
          <a:xfrm>
            <a:off x="14154601" y="2616162"/>
            <a:ext cx="9262251" cy="8982740"/>
            <a:chOff x="0" y="0"/>
            <a:chExt cx="9262250" cy="8982739"/>
          </a:xfrm>
        </p:grpSpPr>
        <p:pic>
          <p:nvPicPr>
            <p:cNvPr id="428" name="Image" descr="Image"/>
            <p:cNvPicPr>
              <a:picLocks noChangeAspect="1"/>
            </p:cNvPicPr>
            <p:nvPr/>
          </p:nvPicPr>
          <p:blipFill>
            <a:blip r:embed="rId4"/>
            <a:stretch>
              <a:fillRect/>
            </a:stretch>
          </p:blipFill>
          <p:spPr>
            <a:xfrm>
              <a:off x="0" y="0"/>
              <a:ext cx="9262251" cy="8388888"/>
            </a:xfrm>
            <a:prstGeom prst="rect">
              <a:avLst/>
            </a:prstGeom>
            <a:ln w="12700" cap="flat">
              <a:noFill/>
              <a:miter lim="400000"/>
            </a:ln>
            <a:effectLst>
              <a:reflection stA="21737" endPos="40000" dir="5400000" sy="-100000" algn="bl" rotWithShape="0"/>
            </a:effectLst>
          </p:spPr>
        </p:pic>
        <p:sp>
          <p:nvSpPr>
            <p:cNvPr id="429" name="Caption"/>
            <p:cNvSpPr/>
            <p:nvPr/>
          </p:nvSpPr>
          <p:spPr>
            <a:xfrm>
              <a:off x="0" y="8490487"/>
              <a:ext cx="9262251"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 </a:t>
              </a:r>
              <a:r>
                <a:rPr u="sng">
                  <a:hlinkClick r:id="rId3"/>
                </a:rPr>
                <a:t>cs.stanford.edu</a:t>
              </a:r>
            </a:p>
          </p:txBody>
        </p:sp>
      </p:grpSp>
      <p:sp>
        <p:nvSpPr>
          <p:cNvPr id="431" name="Text"/>
          <p:cNvSpPr txBox="1"/>
          <p:nvPr/>
        </p:nvSpPr>
        <p:spPr>
          <a:xfrm>
            <a:off x="12053239" y="1425847"/>
            <a:ext cx="277522" cy="10091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400">
                <a:solidFill>
                  <a:srgbClr val="D5D5D5"/>
                </a:solidFill>
                <a:latin typeface="Graphik Medium"/>
                <a:ea typeface="Graphik Medium"/>
                <a:cs typeface="Graphik Medium"/>
                <a:sym typeface="Graphik Medium"/>
              </a:defRPr>
            </a:lvl1pPr>
          </a:lstStyle>
          <a:p>
            <a:r>
              <a:t> </a:t>
            </a:r>
          </a:p>
        </p:txBody>
      </p:sp>
      <p:sp>
        <p:nvSpPr>
          <p:cNvPr id="432" name="Start with 8 arbitrary grayscale samples where each  bar represents the luma part of a single pixel"/>
          <p:cNvSpPr txBox="1"/>
          <p:nvPr/>
        </p:nvSpPr>
        <p:spPr>
          <a:xfrm>
            <a:off x="5912673" y="1418381"/>
            <a:ext cx="12558654" cy="1166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370903" indent="-370903" algn="l" defTabSz="487044">
              <a:buClr>
                <a:srgbClr val="FFFFFF"/>
              </a:buClr>
              <a:buSzPct val="100000"/>
              <a:buChar char="•"/>
              <a:defRPr sz="3185">
                <a:solidFill>
                  <a:srgbClr val="D5D5D5"/>
                </a:solidFill>
                <a:latin typeface="Graphik Medium"/>
                <a:ea typeface="Graphik Medium"/>
                <a:cs typeface="Graphik Medium"/>
                <a:sym typeface="Graphik Medium"/>
              </a:defRPr>
            </a:lvl1pPr>
          </a:lstStyle>
          <a:p>
            <a:r>
              <a:t>Start with 8 arbitrary grayscale samples where each  bar represents the luma part of a single pixel</a:t>
            </a:r>
          </a:p>
        </p:txBody>
      </p:sp>
      <p:sp>
        <p:nvSpPr>
          <p:cNvPr id="433" name="Line"/>
          <p:cNvSpPr/>
          <p:nvPr/>
        </p:nvSpPr>
        <p:spPr>
          <a:xfrm>
            <a:off x="10425497" y="7639994"/>
            <a:ext cx="3428700" cy="1"/>
          </a:xfrm>
          <a:prstGeom prst="line">
            <a:avLst/>
          </a:prstGeom>
          <a:ln w="127000">
            <a:solidFill>
              <a:srgbClr val="FFFFFF"/>
            </a:solidFill>
            <a:miter lim="400000"/>
            <a:tailEnd type="triangle"/>
          </a:ln>
        </p:spPr>
        <p:txBody>
          <a:bodyPr lIns="50800" tIns="50800" rIns="50800" bIns="50800" anchor="ctr"/>
          <a:lstStyle/>
          <a:p>
            <a:endParaRPr/>
          </a:p>
        </p:txBody>
      </p:sp>
      <p:sp>
        <p:nvSpPr>
          <p:cNvPr id="434" name="Shift the values in a graph by 128"/>
          <p:cNvSpPr txBox="1"/>
          <p:nvPr/>
        </p:nvSpPr>
        <p:spPr>
          <a:xfrm>
            <a:off x="10952364" y="6170780"/>
            <a:ext cx="2007086" cy="12796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b="1">
                <a:solidFill>
                  <a:srgbClr val="FFFFFF"/>
                </a:solidFill>
              </a:defRPr>
            </a:lvl1pPr>
          </a:lstStyle>
          <a:p>
            <a:r>
              <a:t>Shift the values in a graph by 128</a:t>
            </a:r>
          </a:p>
        </p:txBody>
      </p:sp>
      <p:sp>
        <p:nvSpPr>
          <p:cNvPr id="435" name="By doing so we can decompose this sample values into a set of waveforms of different spatial frequencies…"/>
          <p:cNvSpPr txBox="1"/>
          <p:nvPr/>
        </p:nvSpPr>
        <p:spPr>
          <a:xfrm>
            <a:off x="886238" y="11828406"/>
            <a:ext cx="22507218" cy="15196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3400">
                <a:solidFill>
                  <a:srgbClr val="FFFFFF"/>
                </a:solidFill>
              </a:defRPr>
            </a:pPr>
            <a:r>
              <a:t>By doing so we can decompose this sample values into a set of waveforms of different spatial frequencies</a:t>
            </a:r>
          </a:p>
          <a:p>
            <a:pPr marL="558800" indent="-558800" algn="l" defTabSz="2438400">
              <a:spcBef>
                <a:spcPts val="2400"/>
              </a:spcBef>
              <a:buClr>
                <a:srgbClr val="FFFFFF"/>
              </a:buClr>
              <a:buSzPct val="100000"/>
              <a:buChar char="•"/>
              <a:defRPr sz="3400">
                <a:solidFill>
                  <a:srgbClr val="FFFFFF"/>
                </a:solidFill>
              </a:defRPr>
            </a:pPr>
            <a:r>
              <a:t>This is where we’re able to separate low and high frequency components</a:t>
            </a:r>
          </a:p>
        </p:txBody>
      </p:sp>
      <p:sp>
        <p:nvSpPr>
          <p:cNvPr id="436" name="Slide Number"/>
          <p:cNvSpPr txBox="1">
            <a:spLocks noGrp="1"/>
          </p:cNvSpPr>
          <p:nvPr>
            <p:ph type="sldNum" sz="quarter" idx="2"/>
          </p:nvPr>
        </p:nvSpPr>
        <p:spPr>
          <a:xfrm>
            <a:off x="11956668" y="13081000"/>
            <a:ext cx="457963"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Below is a set of cosine waveforms of 8 different spatial frequencies"/>
          <p:cNvSpPr txBox="1">
            <a:spLocks noGrp="1"/>
          </p:cNvSpPr>
          <p:nvPr>
            <p:ph type="body" idx="21"/>
          </p:nvPr>
        </p:nvSpPr>
        <p:spPr>
          <a:xfrm>
            <a:off x="1459574" y="1801844"/>
            <a:ext cx="21844001"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808990">
              <a:defRPr sz="5292"/>
            </a:lvl1pPr>
          </a:lstStyle>
          <a:p>
            <a:r>
              <a:t>Below is a set of cosine waveforms of 8 different spatial frequencies</a:t>
            </a:r>
          </a:p>
        </p:txBody>
      </p:sp>
      <p:grpSp>
        <p:nvGrpSpPr>
          <p:cNvPr id="441" name="Image Gallery"/>
          <p:cNvGrpSpPr/>
          <p:nvPr/>
        </p:nvGrpSpPr>
        <p:grpSpPr>
          <a:xfrm>
            <a:off x="1389517" y="3451696"/>
            <a:ext cx="12221036" cy="9916554"/>
            <a:chOff x="0" y="0"/>
            <a:chExt cx="12221034" cy="9916552"/>
          </a:xfrm>
        </p:grpSpPr>
        <p:pic>
          <p:nvPicPr>
            <p:cNvPr id="439" name="Screenshot 2023-05-21 at 2.39.05 PM.png" descr="Screenshot 2023-05-21 at 2.39.05 PM.png"/>
            <p:cNvPicPr>
              <a:picLocks noChangeAspect="1"/>
            </p:cNvPicPr>
            <p:nvPr/>
          </p:nvPicPr>
          <p:blipFill>
            <a:blip r:embed="rId2"/>
            <a:srcRect t="1549" b="1549"/>
            <a:stretch>
              <a:fillRect/>
            </a:stretch>
          </p:blipFill>
          <p:spPr>
            <a:xfrm>
              <a:off x="0" y="0"/>
              <a:ext cx="12221035" cy="9297301"/>
            </a:xfrm>
            <a:prstGeom prst="rect">
              <a:avLst/>
            </a:prstGeom>
            <a:ln w="12700" cap="flat">
              <a:noFill/>
              <a:miter lim="400000"/>
            </a:ln>
            <a:effectLst/>
          </p:spPr>
        </p:pic>
        <p:sp>
          <p:nvSpPr>
            <p:cNvPr id="440" name="Source: cs.stanford.edu"/>
            <p:cNvSpPr/>
            <p:nvPr/>
          </p:nvSpPr>
          <p:spPr>
            <a:xfrm>
              <a:off x="0" y="9373500"/>
              <a:ext cx="12221035" cy="543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p>
              <a:r>
                <a:t>Source: </a:t>
              </a:r>
              <a:r>
                <a:rPr u="sng">
                  <a:hlinkClick r:id="rId3"/>
                </a:rPr>
                <a:t>cs.stanford.edu</a:t>
              </a:r>
            </a:p>
          </p:txBody>
        </p:sp>
      </p:grpSp>
      <p:sp>
        <p:nvSpPr>
          <p:cNvPr id="442" name="The 1-D DCT"/>
          <p:cNvSpPr txBox="1">
            <a:spLocks noGrp="1"/>
          </p:cNvSpPr>
          <p:nvPr>
            <p:ph type="title"/>
          </p:nvPr>
        </p:nvSpPr>
        <p:spPr>
          <a:xfrm>
            <a:off x="1459574" y="353626"/>
            <a:ext cx="21844001" cy="1557437"/>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The 1-D DCT</a:t>
            </a:r>
          </a:p>
        </p:txBody>
      </p:sp>
      <p:sp>
        <p:nvSpPr>
          <p:cNvPr id="443" name="The first waveform(u=0) is simply constant whereas other waveforms show alternating behaviour…"/>
          <p:cNvSpPr txBox="1"/>
          <p:nvPr/>
        </p:nvSpPr>
        <p:spPr>
          <a:xfrm>
            <a:off x="13803382" y="3372137"/>
            <a:ext cx="10147635" cy="94564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465666" indent="-465666" algn="l" defTabSz="2438400">
              <a:spcBef>
                <a:spcPts val="2400"/>
              </a:spcBef>
              <a:buClr>
                <a:srgbClr val="FFFFFF"/>
              </a:buClr>
              <a:buSzPct val="100000"/>
              <a:buChar char="•"/>
              <a:defRPr sz="4000">
                <a:solidFill>
                  <a:srgbClr val="FFFFFF"/>
                </a:solidFill>
              </a:defRPr>
            </a:pPr>
            <a:r>
              <a:rPr dirty="0"/>
              <a:t>The first waveform(u=0) is simply constant whereas other waveforms show alternating </a:t>
            </a:r>
            <a:r>
              <a:rPr dirty="0" err="1"/>
              <a:t>behaviour</a:t>
            </a:r>
            <a:endParaRPr dirty="0"/>
          </a:p>
          <a:p>
            <a:pPr marL="465666" indent="-465666" algn="l" defTabSz="2438400">
              <a:spcBef>
                <a:spcPts val="2400"/>
              </a:spcBef>
              <a:buClr>
                <a:srgbClr val="FFFFFF"/>
              </a:buClr>
              <a:buSzPct val="100000"/>
              <a:buChar char="•"/>
              <a:defRPr sz="4000">
                <a:solidFill>
                  <a:srgbClr val="FFFFFF"/>
                </a:solidFill>
              </a:defRPr>
            </a:pPr>
            <a:r>
              <a:rPr dirty="0"/>
              <a:t>This waveforms, which are called cosine basis functions are independent, meaning that there is no way a given waveform be represented by any combination of other waveforms</a:t>
            </a:r>
          </a:p>
          <a:p>
            <a:pPr marL="465666" indent="-465666" algn="l" defTabSz="2438400">
              <a:spcBef>
                <a:spcPts val="2400"/>
              </a:spcBef>
              <a:buClr>
                <a:srgbClr val="FFFFFF"/>
              </a:buClr>
              <a:buSzPct val="100000"/>
              <a:buChar char="•"/>
              <a:defRPr sz="4000">
                <a:solidFill>
                  <a:srgbClr val="FFFFFF"/>
                </a:solidFill>
              </a:defRPr>
            </a:pPr>
            <a:r>
              <a:rPr dirty="0"/>
              <a:t>However the set of this waveforms, when scaled by numbers called coefficients and added together can be used to represent any waveform such as the waveform in (b)</a:t>
            </a:r>
          </a:p>
        </p:txBody>
      </p:sp>
      <p:sp>
        <p:nvSpPr>
          <p:cNvPr id="444" name="Slide Number"/>
          <p:cNvSpPr txBox="1">
            <a:spLocks noGrp="1"/>
          </p:cNvSpPr>
          <p:nvPr>
            <p:ph type="sldNum" sz="quarter" idx="2"/>
          </p:nvPr>
        </p:nvSpPr>
        <p:spPr>
          <a:xfrm>
            <a:off x="11995365" y="13081000"/>
            <a:ext cx="38057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2" name="Picture 1">
            <a:extLst>
              <a:ext uri="{FF2B5EF4-FFF2-40B4-BE49-F238E27FC236}">
                <a16:creationId xmlns:a16="http://schemas.microsoft.com/office/drawing/2014/main" xmlns="" id="{6DB6DCD1-99AA-E0D3-09F2-18B661447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9517" y="3451695"/>
            <a:ext cx="12221037" cy="9297303"/>
          </a:xfrm>
          <a:prstGeom prst="rect">
            <a:avLst/>
          </a:prstGeom>
        </p:spPr>
      </p:pic>
      <p:pic>
        <p:nvPicPr>
          <p:cNvPr id="3" name="Picture 2">
            <a:extLst>
              <a:ext uri="{FF2B5EF4-FFF2-40B4-BE49-F238E27FC236}">
                <a16:creationId xmlns:a16="http://schemas.microsoft.com/office/drawing/2014/main" xmlns="" id="{507F3016-1B5D-BC7E-9EC1-4EA52AB25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9517" y="3451694"/>
            <a:ext cx="12221037" cy="9297302"/>
          </a:xfrm>
          <a:prstGeom prst="rect">
            <a:avLst/>
          </a:prstGeom>
        </p:spPr>
      </p:pic>
      <p:pic>
        <p:nvPicPr>
          <p:cNvPr id="4" name="Picture 3">
            <a:extLst>
              <a:ext uri="{FF2B5EF4-FFF2-40B4-BE49-F238E27FC236}">
                <a16:creationId xmlns:a16="http://schemas.microsoft.com/office/drawing/2014/main" xmlns="" id="{900EF8FB-D29C-8F8A-80E1-1DDA85028F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9516" y="3451692"/>
            <a:ext cx="12221037" cy="9193650"/>
          </a:xfrm>
          <a:prstGeom prst="rect">
            <a:avLst/>
          </a:prstGeom>
        </p:spPr>
      </p:pic>
      <p:pic>
        <p:nvPicPr>
          <p:cNvPr id="5" name="Picture 4">
            <a:extLst>
              <a:ext uri="{FF2B5EF4-FFF2-40B4-BE49-F238E27FC236}">
                <a16:creationId xmlns:a16="http://schemas.microsoft.com/office/drawing/2014/main" xmlns="" id="{342A9B71-90B2-4E0D-B0D9-202EFB7FC4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9515" y="3451689"/>
            <a:ext cx="12221036" cy="9373505"/>
          </a:xfrm>
          <a:prstGeom prst="rect">
            <a:avLst/>
          </a:prstGeom>
        </p:spPr>
      </p:pic>
      <p:pic>
        <p:nvPicPr>
          <p:cNvPr id="6" name="Picture 5">
            <a:extLst>
              <a:ext uri="{FF2B5EF4-FFF2-40B4-BE49-F238E27FC236}">
                <a16:creationId xmlns:a16="http://schemas.microsoft.com/office/drawing/2014/main" xmlns="" id="{308E45F3-BBC1-01F8-4B82-0A9612F80B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9512" y="3451684"/>
            <a:ext cx="12221036" cy="9373505"/>
          </a:xfrm>
          <a:prstGeom prst="rect">
            <a:avLst/>
          </a:prstGeom>
        </p:spPr>
      </p:pic>
      <p:pic>
        <p:nvPicPr>
          <p:cNvPr id="7" name="Picture 6">
            <a:extLst>
              <a:ext uri="{FF2B5EF4-FFF2-40B4-BE49-F238E27FC236}">
                <a16:creationId xmlns:a16="http://schemas.microsoft.com/office/drawing/2014/main" xmlns="" id="{1E672D02-729A-43B1-45C7-0D025E3AD5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89506" y="3451674"/>
            <a:ext cx="12221036" cy="9410545"/>
          </a:xfrm>
          <a:prstGeom prst="rect">
            <a:avLst/>
          </a:prstGeom>
        </p:spPr>
      </p:pic>
      <p:pic>
        <p:nvPicPr>
          <p:cNvPr id="8" name="Picture 7">
            <a:extLst>
              <a:ext uri="{FF2B5EF4-FFF2-40B4-BE49-F238E27FC236}">
                <a16:creationId xmlns:a16="http://schemas.microsoft.com/office/drawing/2014/main" xmlns="" id="{BECAB913-3A98-EC05-FF82-2F90F13B45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9494" y="3425796"/>
            <a:ext cx="12221036" cy="9456421"/>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onclusion"/>
          <p:cNvSpPr txBox="1">
            <a:spLocks noGrp="1"/>
          </p:cNvSpPr>
          <p:nvPr>
            <p:ph type="body" idx="21"/>
          </p:nvPr>
        </p:nvSpPr>
        <p:spPr>
          <a:xfrm>
            <a:off x="1270000" y="1300460"/>
            <a:ext cx="21844000"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Conclusion</a:t>
            </a:r>
          </a:p>
        </p:txBody>
      </p:sp>
      <p:sp>
        <p:nvSpPr>
          <p:cNvPr id="447" name="The 1-D DCT"/>
          <p:cNvSpPr txBox="1">
            <a:spLocks noGrp="1"/>
          </p:cNvSpPr>
          <p:nvPr>
            <p:ph type="title"/>
          </p:nvPr>
        </p:nvSpPr>
        <p:spPr>
          <a:xfrm>
            <a:off x="1270000" y="58173"/>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The 1-D DCT</a:t>
            </a:r>
          </a:p>
        </p:txBody>
      </p:sp>
      <p:grpSp>
        <p:nvGrpSpPr>
          <p:cNvPr id="451" name="Group"/>
          <p:cNvGrpSpPr/>
          <p:nvPr/>
        </p:nvGrpSpPr>
        <p:grpSpPr>
          <a:xfrm>
            <a:off x="923526" y="2319032"/>
            <a:ext cx="9779867" cy="10025807"/>
            <a:chOff x="0" y="0"/>
            <a:chExt cx="9779865" cy="10025805"/>
          </a:xfrm>
        </p:grpSpPr>
        <p:sp>
          <p:nvSpPr>
            <p:cNvPr id="448" name="DCT output of (b)"/>
            <p:cNvSpPr/>
            <p:nvPr/>
          </p:nvSpPr>
          <p:spPr>
            <a:xfrm>
              <a:off x="0" y="0"/>
              <a:ext cx="9779866"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DCT output of (b)</a:t>
              </a:r>
            </a:p>
          </p:txBody>
        </p:sp>
        <p:pic>
          <p:nvPicPr>
            <p:cNvPr id="449" name="Image" descr="Image"/>
            <p:cNvPicPr>
              <a:picLocks noChangeAspect="1"/>
            </p:cNvPicPr>
            <p:nvPr/>
          </p:nvPicPr>
          <p:blipFill>
            <a:blip r:embed="rId2"/>
            <a:stretch>
              <a:fillRect/>
            </a:stretch>
          </p:blipFill>
          <p:spPr>
            <a:xfrm>
              <a:off x="0" y="593852"/>
              <a:ext cx="9779866" cy="8838102"/>
            </a:xfrm>
            <a:prstGeom prst="rect">
              <a:avLst/>
            </a:prstGeom>
            <a:ln w="12700" cap="flat">
              <a:noFill/>
              <a:miter lim="400000"/>
            </a:ln>
            <a:effectLst>
              <a:reflection stA="50000" endPos="40000" dir="5400000" sy="-100000" algn="bl" rotWithShape="0"/>
            </a:effectLst>
          </p:spPr>
        </p:pic>
        <p:sp>
          <p:nvSpPr>
            <p:cNvPr id="450" name="Caption"/>
            <p:cNvSpPr/>
            <p:nvPr/>
          </p:nvSpPr>
          <p:spPr>
            <a:xfrm>
              <a:off x="0" y="9533553"/>
              <a:ext cx="9779866"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 </a:t>
              </a:r>
              <a:r>
                <a:rPr u="sng">
                  <a:hlinkClick r:id="rId3"/>
                </a:rPr>
                <a:t>cs.stanford.edu</a:t>
              </a:r>
            </a:p>
          </p:txBody>
        </p:sp>
      </p:grpSp>
      <p:sp>
        <p:nvSpPr>
          <p:cNvPr id="452" name="The aim of DCT is to determine the values of these coefficients.…"/>
          <p:cNvSpPr txBox="1"/>
          <p:nvPr/>
        </p:nvSpPr>
        <p:spPr>
          <a:xfrm>
            <a:off x="11406843" y="2508984"/>
            <a:ext cx="11920536" cy="96459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800">
                <a:solidFill>
                  <a:srgbClr val="FFFFFF"/>
                </a:solidFill>
              </a:defRPr>
            </a:pPr>
            <a:r>
              <a:t>The aim of DCT is to determine the values of these coefficients.</a:t>
            </a:r>
          </a:p>
          <a:p>
            <a:pPr marL="558800" indent="-558800" algn="l" defTabSz="2438400">
              <a:spcBef>
                <a:spcPts val="2400"/>
              </a:spcBef>
              <a:buClr>
                <a:srgbClr val="FFFFFF"/>
              </a:buClr>
              <a:buSzPct val="100000"/>
              <a:buChar char="•"/>
              <a:defRPr sz="4800">
                <a:solidFill>
                  <a:srgbClr val="FFFFFF"/>
                </a:solidFill>
              </a:defRPr>
            </a:pPr>
            <a:r>
              <a:t>There is a direct correlation between the magnitude of coefficient for a given waveform and its impact on the quality of the picture.</a:t>
            </a:r>
          </a:p>
          <a:p>
            <a:pPr marL="558800" indent="-558800" algn="l" defTabSz="2438400">
              <a:spcBef>
                <a:spcPts val="2400"/>
              </a:spcBef>
              <a:buClr>
                <a:srgbClr val="FFFFFF"/>
              </a:buClr>
              <a:buSzPct val="100000"/>
              <a:buChar char="•"/>
              <a:defRPr sz="4800">
                <a:solidFill>
                  <a:srgbClr val="FFFFFF"/>
                </a:solidFill>
              </a:defRPr>
            </a:pPr>
            <a:r>
              <a:t>This may not seem useful in 1-D but when its applied in 2-D for an images this concept becomes a key role in deciding what information can be removed to achieve compression.</a:t>
            </a:r>
          </a:p>
        </p:txBody>
      </p:sp>
      <p:sp>
        <p:nvSpPr>
          <p:cNvPr id="453" name="Slide Number"/>
          <p:cNvSpPr txBox="1">
            <a:spLocks noGrp="1"/>
          </p:cNvSpPr>
          <p:nvPr>
            <p:ph type="sldNum" sz="quarter" idx="2"/>
          </p:nvPr>
        </p:nvSpPr>
        <p:spPr>
          <a:xfrm>
            <a:off x="11973712" y="13081000"/>
            <a:ext cx="42387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How do DCT Bases Look Like in 2-D"/>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How do DCT Bases Look Like in 2-D</a:t>
            </a:r>
          </a:p>
        </p:txBody>
      </p:sp>
      <p:grpSp>
        <p:nvGrpSpPr>
          <p:cNvPr id="458" name="Group"/>
          <p:cNvGrpSpPr/>
          <p:nvPr/>
        </p:nvGrpSpPr>
        <p:grpSpPr>
          <a:xfrm>
            <a:off x="1372603" y="2733569"/>
            <a:ext cx="10144783" cy="10738635"/>
            <a:chOff x="0" y="0"/>
            <a:chExt cx="10144782" cy="10738634"/>
          </a:xfrm>
        </p:grpSpPr>
        <p:pic>
          <p:nvPicPr>
            <p:cNvPr id="456" name="dct_waves.png" descr="dct_waves.png"/>
            <p:cNvPicPr>
              <a:picLocks noChangeAspect="1"/>
            </p:cNvPicPr>
            <p:nvPr/>
          </p:nvPicPr>
          <p:blipFill>
            <a:blip r:embed="rId2"/>
            <a:stretch>
              <a:fillRect/>
            </a:stretch>
          </p:blipFill>
          <p:spPr>
            <a:xfrm>
              <a:off x="0" y="0"/>
              <a:ext cx="10144783" cy="10144783"/>
            </a:xfrm>
            <a:prstGeom prst="rect">
              <a:avLst/>
            </a:prstGeom>
            <a:ln w="12700" cap="flat">
              <a:noFill/>
              <a:miter lim="400000"/>
            </a:ln>
            <a:effectLst/>
          </p:spPr>
        </p:pic>
        <p:sp>
          <p:nvSpPr>
            <p:cNvPr id="457" name="Caption"/>
            <p:cNvSpPr/>
            <p:nvPr/>
          </p:nvSpPr>
          <p:spPr>
            <a:xfrm>
              <a:off x="0" y="10246382"/>
              <a:ext cx="10144783"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Source:https://dsp.stackexchange.com/</a:t>
              </a:r>
            </a:p>
          </p:txBody>
        </p:sp>
      </p:grpSp>
      <p:sp>
        <p:nvSpPr>
          <p:cNvPr id="459" name="The DCT transforms an 8×8 block of input values to a linear combination of these 64 patterns. The patterns are referred to as the two-dimensional DCT basis functions, and the output values are referred to as transform coefficients.…"/>
          <p:cNvSpPr txBox="1"/>
          <p:nvPr/>
        </p:nvSpPr>
        <p:spPr>
          <a:xfrm>
            <a:off x="12386963" y="2965593"/>
            <a:ext cx="10144783" cy="89222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600">
                <a:solidFill>
                  <a:srgbClr val="FFFFFF"/>
                </a:solidFill>
              </a:defRPr>
            </a:pPr>
            <a:r>
              <a:t>The DCT transforms an 8×8 block of input values to a linear combination of these 64 patterns. The patterns are referred to as the two-dimensional DCT basis functions, and the output values are referred to as transform coefficients.</a:t>
            </a:r>
          </a:p>
          <a:p>
            <a:pPr marL="558800" indent="-558800" algn="l" defTabSz="2438400">
              <a:spcBef>
                <a:spcPts val="2400"/>
              </a:spcBef>
              <a:buClr>
                <a:srgbClr val="FFFFFF"/>
              </a:buClr>
              <a:buSzPct val="100000"/>
              <a:buChar char="•"/>
              <a:defRPr sz="4600">
                <a:solidFill>
                  <a:srgbClr val="FFFFFF"/>
                </a:solidFill>
              </a:defRPr>
            </a:pPr>
            <a:r>
              <a:t>These patterns are then scaled with coefficients and added to get the desired pattern in an image</a:t>
            </a:r>
          </a:p>
        </p:txBody>
      </p:sp>
      <p:sp>
        <p:nvSpPr>
          <p:cNvPr id="460" name="Slide Number"/>
          <p:cNvSpPr txBox="1">
            <a:spLocks noGrp="1"/>
          </p:cNvSpPr>
          <p:nvPr>
            <p:ph type="sldNum" sz="quarter" idx="2"/>
          </p:nvPr>
        </p:nvSpPr>
        <p:spPr>
          <a:xfrm>
            <a:off x="11966727" y="13081000"/>
            <a:ext cx="43784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Mathematical Formulation DCT"/>
          <p:cNvSpPr txBox="1">
            <a:spLocks noGrp="1"/>
          </p:cNvSpPr>
          <p:nvPr>
            <p:ph type="title"/>
          </p:nvPr>
        </p:nvSpPr>
        <p:spPr>
          <a:xfrm>
            <a:off x="1270000" y="386257"/>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Mathematical Formulation DCT</a:t>
            </a:r>
          </a:p>
        </p:txBody>
      </p:sp>
      <p:pic>
        <p:nvPicPr>
          <p:cNvPr id="463" name="Image" descr="Image"/>
          <p:cNvPicPr>
            <a:picLocks noChangeAspect="1"/>
          </p:cNvPicPr>
          <p:nvPr/>
        </p:nvPicPr>
        <p:blipFill>
          <a:blip r:embed="rId2"/>
          <a:stretch>
            <a:fillRect/>
          </a:stretch>
        </p:blipFill>
        <p:spPr>
          <a:xfrm>
            <a:off x="5134021" y="4489798"/>
            <a:ext cx="13692082" cy="2348201"/>
          </a:xfrm>
          <a:prstGeom prst="rect">
            <a:avLst/>
          </a:prstGeom>
          <a:ln w="12700">
            <a:miter lim="400000"/>
          </a:ln>
          <a:effectLst>
            <a:reflection stA="50000" endPos="40000" dir="5400000" sy="-100000" algn="bl" rotWithShape="0"/>
          </a:effectLst>
        </p:spPr>
      </p:pic>
      <p:sp>
        <p:nvSpPr>
          <p:cNvPr id="464" name="C(u) = 1/√ 2 if u = 0, else 1 if u&gt;0"/>
          <p:cNvSpPr txBox="1"/>
          <p:nvPr/>
        </p:nvSpPr>
        <p:spPr>
          <a:xfrm>
            <a:off x="6510248" y="6922135"/>
            <a:ext cx="9830088" cy="914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4800">
                <a:solidFill>
                  <a:srgbClr val="FFFFFF"/>
                </a:solidFill>
              </a:defRPr>
            </a:lvl1pPr>
          </a:lstStyle>
          <a:p>
            <a:r>
              <a:t>C(u) = 1/√ 2 if u = 0, else 1 if u&gt;0</a:t>
            </a:r>
          </a:p>
        </p:txBody>
      </p:sp>
      <p:sp>
        <p:nvSpPr>
          <p:cNvPr id="465" name="1-Dimensional DCT"/>
          <p:cNvSpPr txBox="1"/>
          <p:nvPr/>
        </p:nvSpPr>
        <p:spPr>
          <a:xfrm>
            <a:off x="9472421" y="3286965"/>
            <a:ext cx="5439157"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FFFFFF"/>
                </a:solidFill>
              </a:defRPr>
            </a:lvl1pPr>
          </a:lstStyle>
          <a:p>
            <a:r>
              <a:t>1-Dimensional DCT</a:t>
            </a:r>
          </a:p>
        </p:txBody>
      </p:sp>
      <p:sp>
        <p:nvSpPr>
          <p:cNvPr id="466" name="2-Dimensional DCT"/>
          <p:cNvSpPr txBox="1"/>
          <p:nvPr/>
        </p:nvSpPr>
        <p:spPr>
          <a:xfrm>
            <a:off x="9428226" y="8642433"/>
            <a:ext cx="5527549"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FFFFFF"/>
                </a:solidFill>
              </a:defRPr>
            </a:lvl1pPr>
          </a:lstStyle>
          <a:p>
            <a:r>
              <a:t>2-Dimensional DCT</a:t>
            </a:r>
          </a:p>
        </p:txBody>
      </p:sp>
      <p:pic>
        <p:nvPicPr>
          <p:cNvPr id="467" name="Image" descr="Image"/>
          <p:cNvPicPr>
            <a:picLocks noChangeAspect="1"/>
          </p:cNvPicPr>
          <p:nvPr/>
        </p:nvPicPr>
        <p:blipFill>
          <a:blip r:embed="rId3"/>
          <a:stretch>
            <a:fillRect/>
          </a:stretch>
        </p:blipFill>
        <p:spPr>
          <a:xfrm>
            <a:off x="4584808" y="9686565"/>
            <a:ext cx="11188701" cy="2044701"/>
          </a:xfrm>
          <a:prstGeom prst="rect">
            <a:avLst/>
          </a:prstGeom>
          <a:ln w="12700">
            <a:miter lim="400000"/>
          </a:ln>
          <a:effectLst>
            <a:reflection stA="50000" endPos="40000" dir="5400000" sy="-100000" algn="bl" rotWithShape="0"/>
          </a:effectLst>
        </p:spPr>
      </p:pic>
      <p:pic>
        <p:nvPicPr>
          <p:cNvPr id="468" name="Image" descr="Image"/>
          <p:cNvPicPr>
            <a:picLocks noChangeAspect="1"/>
          </p:cNvPicPr>
          <p:nvPr/>
        </p:nvPicPr>
        <p:blipFill>
          <a:blip r:embed="rId4"/>
          <a:stretch>
            <a:fillRect/>
          </a:stretch>
        </p:blipFill>
        <p:spPr>
          <a:xfrm>
            <a:off x="15728550" y="9686565"/>
            <a:ext cx="4070642" cy="2044701"/>
          </a:xfrm>
          <a:prstGeom prst="rect">
            <a:avLst/>
          </a:prstGeom>
          <a:ln w="12700">
            <a:miter lim="400000"/>
          </a:ln>
          <a:effectLst>
            <a:reflection stA="50000" endPos="40000" dir="5400000" sy="-100000" algn="bl" rotWithShape="0"/>
          </a:effectLst>
        </p:spPr>
      </p:pic>
      <p:sp>
        <p:nvSpPr>
          <p:cNvPr id="469" name="C(u) = 1/√ 2 if u = 0, else 1 if u&gt;0"/>
          <p:cNvSpPr txBox="1"/>
          <p:nvPr/>
        </p:nvSpPr>
        <p:spPr>
          <a:xfrm>
            <a:off x="7065071" y="11867092"/>
            <a:ext cx="9830089" cy="914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4800">
                <a:solidFill>
                  <a:srgbClr val="FFFFFF"/>
                </a:solidFill>
              </a:defRPr>
            </a:lvl1pPr>
          </a:lstStyle>
          <a:p>
            <a:r>
              <a:t>C(u) = 1/√ 2 if u = 0, else 1 if u&gt;0</a:t>
            </a:r>
          </a:p>
        </p:txBody>
      </p:sp>
      <p:sp>
        <p:nvSpPr>
          <p:cNvPr id="470" name="For JPEG Compression N=8 :)"/>
          <p:cNvSpPr txBox="1"/>
          <p:nvPr/>
        </p:nvSpPr>
        <p:spPr>
          <a:xfrm>
            <a:off x="1270000" y="1659664"/>
            <a:ext cx="21844000" cy="1016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t>For JPEG Compression N=8 :)</a:t>
            </a:r>
          </a:p>
        </p:txBody>
      </p:sp>
      <p:sp>
        <p:nvSpPr>
          <p:cNvPr id="471" name="Slide Number"/>
          <p:cNvSpPr txBox="1">
            <a:spLocks noGrp="1"/>
          </p:cNvSpPr>
          <p:nvPr>
            <p:ph type="sldNum" sz="quarter" idx="2"/>
          </p:nvPr>
        </p:nvSpPr>
        <p:spPr>
          <a:xfrm>
            <a:off x="11969800" y="13081000"/>
            <a:ext cx="43170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465"/>
                                        </p:tgtEl>
                                        <p:attrNameLst>
                                          <p:attrName>style.visibility</p:attrName>
                                        </p:attrNameLst>
                                      </p:cBhvr>
                                      <p:to>
                                        <p:strVal val="visible"/>
                                      </p:to>
                                    </p:set>
                                    <p:animEffect transition="in" filter="wipe(left)">
                                      <p:cBhvr>
                                        <p:cTn id="7" dur="500"/>
                                        <p:tgtEl>
                                          <p:spTgt spid="465"/>
                                        </p:tgtEl>
                                      </p:cBhvr>
                                    </p:animEffect>
                                  </p:childTnLst>
                                </p:cTn>
                              </p:par>
                            </p:childTnLst>
                          </p:cTn>
                        </p:par>
                        <p:par>
                          <p:cTn id="8" fill="hold">
                            <p:stCondLst>
                              <p:cond delay="500"/>
                            </p:stCondLst>
                            <p:childTnLst>
                              <p:par>
                                <p:cTn id="9" presetID="22" presetClass="entr" presetSubtype="8" fill="hold" grpId="2" nodeType="afterEffect">
                                  <p:stCondLst>
                                    <p:cond delay="0"/>
                                  </p:stCondLst>
                                  <p:iterate>
                                    <p:tmAbs val="0"/>
                                  </p:iterate>
                                  <p:childTnLst>
                                    <p:set>
                                      <p:cBhvr>
                                        <p:cTn id="10" fill="hold"/>
                                        <p:tgtEl>
                                          <p:spTgt spid="463"/>
                                        </p:tgtEl>
                                        <p:attrNameLst>
                                          <p:attrName>style.visibility</p:attrName>
                                        </p:attrNameLst>
                                      </p:cBhvr>
                                      <p:to>
                                        <p:strVal val="visible"/>
                                      </p:to>
                                    </p:set>
                                    <p:animEffect transition="in" filter="wipe(left)">
                                      <p:cBhvr>
                                        <p:cTn id="11" dur="500"/>
                                        <p:tgtEl>
                                          <p:spTgt spid="463"/>
                                        </p:tgtEl>
                                      </p:cBhvr>
                                    </p:animEffect>
                                  </p:childTnLst>
                                </p:cTn>
                              </p:par>
                            </p:childTnLst>
                          </p:cTn>
                        </p:par>
                        <p:par>
                          <p:cTn id="12" fill="hold">
                            <p:stCondLst>
                              <p:cond delay="1000"/>
                            </p:stCondLst>
                            <p:childTnLst>
                              <p:par>
                                <p:cTn id="13" presetID="22" presetClass="entr" presetSubtype="8" fill="hold" grpId="3" nodeType="afterEffect">
                                  <p:stCondLst>
                                    <p:cond delay="0"/>
                                  </p:stCondLst>
                                  <p:iterate>
                                    <p:tmAbs val="0"/>
                                  </p:iterate>
                                  <p:childTnLst>
                                    <p:set>
                                      <p:cBhvr>
                                        <p:cTn id="14" fill="hold"/>
                                        <p:tgtEl>
                                          <p:spTgt spid="464"/>
                                        </p:tgtEl>
                                        <p:attrNameLst>
                                          <p:attrName>style.visibility</p:attrName>
                                        </p:attrNameLst>
                                      </p:cBhvr>
                                      <p:to>
                                        <p:strVal val="visible"/>
                                      </p:to>
                                    </p:set>
                                    <p:animEffect transition="in" filter="wipe(left)">
                                      <p:cBhvr>
                                        <p:cTn id="15" dur="500"/>
                                        <p:tgtEl>
                                          <p:spTgt spid="464"/>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466"/>
                                        </p:tgtEl>
                                        <p:attrNameLst>
                                          <p:attrName>style.visibility</p:attrName>
                                        </p:attrNameLst>
                                      </p:cBhvr>
                                      <p:to>
                                        <p:strVal val="visible"/>
                                      </p:to>
                                    </p:set>
                                    <p:animEffect transition="in" filter="wipe(left)">
                                      <p:cBhvr>
                                        <p:cTn id="19" dur="500"/>
                                        <p:tgtEl>
                                          <p:spTgt spid="466"/>
                                        </p:tgtEl>
                                      </p:cBhvr>
                                    </p:animEffect>
                                  </p:childTnLst>
                                </p:cTn>
                              </p:par>
                            </p:childTnLst>
                          </p:cTn>
                        </p:par>
                        <p:par>
                          <p:cTn id="20" fill="hold">
                            <p:stCondLst>
                              <p:cond delay="2000"/>
                            </p:stCondLst>
                            <p:childTnLst>
                              <p:par>
                                <p:cTn id="21" presetID="22" presetClass="entr" presetSubtype="8" fill="hold" grpId="5" nodeType="afterEffect">
                                  <p:stCondLst>
                                    <p:cond delay="0"/>
                                  </p:stCondLst>
                                  <p:iterate>
                                    <p:tmAbs val="0"/>
                                  </p:iterate>
                                  <p:childTnLst>
                                    <p:set>
                                      <p:cBhvr>
                                        <p:cTn id="22" fill="hold"/>
                                        <p:tgtEl>
                                          <p:spTgt spid="467"/>
                                        </p:tgtEl>
                                        <p:attrNameLst>
                                          <p:attrName>style.visibility</p:attrName>
                                        </p:attrNameLst>
                                      </p:cBhvr>
                                      <p:to>
                                        <p:strVal val="visible"/>
                                      </p:to>
                                    </p:set>
                                    <p:animEffect transition="in" filter="wipe(left)">
                                      <p:cBhvr>
                                        <p:cTn id="23" dur="500"/>
                                        <p:tgtEl>
                                          <p:spTgt spid="467"/>
                                        </p:tgtEl>
                                      </p:cBhvr>
                                    </p:animEffect>
                                  </p:childTnLst>
                                </p:cTn>
                              </p:par>
                            </p:childTnLst>
                          </p:cTn>
                        </p:par>
                        <p:par>
                          <p:cTn id="24" fill="hold">
                            <p:stCondLst>
                              <p:cond delay="2500"/>
                            </p:stCondLst>
                            <p:childTnLst>
                              <p:par>
                                <p:cTn id="25" presetID="22" presetClass="entr" presetSubtype="8" fill="hold" grpId="6" nodeType="afterEffect">
                                  <p:stCondLst>
                                    <p:cond delay="0"/>
                                  </p:stCondLst>
                                  <p:iterate>
                                    <p:tmAbs val="0"/>
                                  </p:iterate>
                                  <p:childTnLst>
                                    <p:set>
                                      <p:cBhvr>
                                        <p:cTn id="26" fill="hold"/>
                                        <p:tgtEl>
                                          <p:spTgt spid="468"/>
                                        </p:tgtEl>
                                        <p:attrNameLst>
                                          <p:attrName>style.visibility</p:attrName>
                                        </p:attrNameLst>
                                      </p:cBhvr>
                                      <p:to>
                                        <p:strVal val="visible"/>
                                      </p:to>
                                    </p:set>
                                    <p:animEffect transition="in" filter="wipe(left)">
                                      <p:cBhvr>
                                        <p:cTn id="27" dur="500"/>
                                        <p:tgtEl>
                                          <p:spTgt spid="468"/>
                                        </p:tgtEl>
                                      </p:cBhvr>
                                    </p:animEffect>
                                  </p:childTnLst>
                                </p:cTn>
                              </p:par>
                            </p:childTnLst>
                          </p:cTn>
                        </p:par>
                        <p:par>
                          <p:cTn id="28" fill="hold">
                            <p:stCondLst>
                              <p:cond delay="3000"/>
                            </p:stCondLst>
                            <p:childTnLst>
                              <p:par>
                                <p:cTn id="29" presetID="22" presetClass="entr" presetSubtype="8" fill="hold" grpId="7" nodeType="afterEffect">
                                  <p:stCondLst>
                                    <p:cond delay="0"/>
                                  </p:stCondLst>
                                  <p:iterate>
                                    <p:tmAbs val="0"/>
                                  </p:iterate>
                                  <p:childTnLst>
                                    <p:set>
                                      <p:cBhvr>
                                        <p:cTn id="30" fill="hold"/>
                                        <p:tgtEl>
                                          <p:spTgt spid="469"/>
                                        </p:tgtEl>
                                        <p:attrNameLst>
                                          <p:attrName>style.visibility</p:attrName>
                                        </p:attrNameLst>
                                      </p:cBhvr>
                                      <p:to>
                                        <p:strVal val="visible"/>
                                      </p:to>
                                    </p:set>
                                    <p:animEffect transition="in" filter="wipe(left)">
                                      <p:cBhvr>
                                        <p:cTn id="31" dur="5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2" animBg="1" advAuto="0"/>
      <p:bldP spid="464" grpId="3" animBg="1" advAuto="0"/>
      <p:bldP spid="465" grpId="1" animBg="1" advAuto="0"/>
      <p:bldP spid="466" grpId="4" animBg="1" advAuto="0"/>
      <p:bldP spid="467" grpId="5" animBg="1" advAuto="0"/>
      <p:bldP spid="468" grpId="6" animBg="1" advAuto="0"/>
      <p:bldP spid="469" grpId="7"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DCT for JPE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DCT for JPEG</a:t>
            </a:r>
          </a:p>
        </p:txBody>
      </p:sp>
      <p:sp>
        <p:nvSpPr>
          <p:cNvPr id="474" name="Application of 2-D DC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Application of 2-D DCT</a:t>
            </a:r>
          </a:p>
        </p:txBody>
      </p:sp>
      <p:sp>
        <p:nvSpPr>
          <p:cNvPr id="475" name="JPEG splits every image into a 8x8 block then centres their values around 0 by subtracting by 128.…"/>
          <p:cNvSpPr txBox="1"/>
          <p:nvPr/>
        </p:nvSpPr>
        <p:spPr>
          <a:xfrm>
            <a:off x="2004955" y="3226700"/>
            <a:ext cx="20374090" cy="9442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89000" indent="-889000" algn="l" defTabSz="2438400">
              <a:spcBef>
                <a:spcPts val="2400"/>
              </a:spcBef>
              <a:buSzPct val="100000"/>
              <a:buAutoNum type="arabicPeriod"/>
              <a:defRPr sz="4800">
                <a:solidFill>
                  <a:srgbClr val="FFFFFF"/>
                </a:solidFill>
              </a:defRPr>
            </a:pPr>
            <a:r>
              <a:rPr dirty="0"/>
              <a:t>JPEG splits every image into a 8x8 block then </a:t>
            </a:r>
            <a:r>
              <a:rPr dirty="0" err="1"/>
              <a:t>centres</a:t>
            </a:r>
            <a:r>
              <a:rPr dirty="0"/>
              <a:t> their values around 0 by subtracting by 128.</a:t>
            </a:r>
          </a:p>
          <a:p>
            <a:pPr marL="889000" indent="-889000" algn="l" defTabSz="2438400">
              <a:spcBef>
                <a:spcPts val="2400"/>
              </a:spcBef>
              <a:buSzPct val="100000"/>
              <a:buAutoNum type="arabicPeriod"/>
              <a:defRPr sz="4800">
                <a:solidFill>
                  <a:srgbClr val="FFFFFF"/>
                </a:solidFill>
              </a:defRPr>
            </a:pPr>
            <a:r>
              <a:rPr dirty="0"/>
              <a:t>Then we apply DCT to each row of these 8x8 blocks, resulting in 8 sets of DCT Coefficients.</a:t>
            </a:r>
          </a:p>
          <a:p>
            <a:pPr marL="889000" indent="-889000" algn="l" defTabSz="2438400">
              <a:spcBef>
                <a:spcPts val="2400"/>
              </a:spcBef>
              <a:buSzPct val="100000"/>
              <a:buAutoNum type="arabicPeriod"/>
              <a:defRPr sz="4800">
                <a:solidFill>
                  <a:srgbClr val="FFFFFF"/>
                </a:solidFill>
              </a:defRPr>
            </a:pPr>
            <a:r>
              <a:rPr dirty="0"/>
              <a:t>Now the resulting 8x8 matrix from (2) is passed again for “Column wise DCT”, these resulting matrix is the output.</a:t>
            </a:r>
          </a:p>
          <a:p>
            <a:pPr marL="889000" indent="-889000" algn="l" defTabSz="2438400">
              <a:spcBef>
                <a:spcPts val="2400"/>
              </a:spcBef>
              <a:buSzPct val="100000"/>
              <a:buAutoNum type="arabicPeriod"/>
              <a:defRPr sz="4800">
                <a:solidFill>
                  <a:srgbClr val="FFFFFF"/>
                </a:solidFill>
              </a:defRPr>
            </a:pPr>
            <a:r>
              <a:rPr dirty="0"/>
              <a:t>The application of DCT along the Rows and then along the Columns is primarily called as 2-Dimensional DCT.</a:t>
            </a:r>
          </a:p>
          <a:p>
            <a:pPr marL="889000" indent="-889000" algn="l" defTabSz="2438400">
              <a:spcBef>
                <a:spcPts val="2400"/>
              </a:spcBef>
              <a:buSzPct val="100000"/>
              <a:buAutoNum type="arabicPeriod"/>
              <a:defRPr sz="4800">
                <a:solidFill>
                  <a:srgbClr val="FFFFFF"/>
                </a:solidFill>
              </a:defRPr>
            </a:pPr>
            <a:r>
              <a:rPr dirty="0"/>
              <a:t>At last, we have 64 coefficients which are just weights on a specific 8x8 patterns</a:t>
            </a:r>
          </a:p>
        </p:txBody>
      </p:sp>
      <p:sp>
        <p:nvSpPr>
          <p:cNvPr id="476" name="Slide Number"/>
          <p:cNvSpPr txBox="1">
            <a:spLocks noGrp="1"/>
          </p:cNvSpPr>
          <p:nvPr>
            <p:ph type="sldNum" sz="quarter" idx="2"/>
          </p:nvPr>
        </p:nvSpPr>
        <p:spPr>
          <a:xfrm>
            <a:off x="11969102" y="13081000"/>
            <a:ext cx="43309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mc:AlternateContent xmlns:mc="http://schemas.openxmlformats.org/markup-compatibility/2006" xmlns:p14="http://schemas.microsoft.com/office/powerpoint/2010/main">
    <mc:Choice Requires="p14">
      <p:transition spd="slow" p14:dur="1500">
        <p14:rippl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5"/>
                                        </p:tgtEl>
                                        <p:attrNameLst>
                                          <p:attrName>style.visibility</p:attrName>
                                        </p:attrNameLst>
                                      </p:cBhvr>
                                      <p:to>
                                        <p:strVal val="visible"/>
                                      </p:to>
                                    </p:set>
                                    <p:animEffect transition="in" filter="wipe(down)">
                                      <p:cBhvr>
                                        <p:cTn id="7" dur="5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Beauty of DC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Beauty of DCT</a:t>
            </a:r>
          </a:p>
        </p:txBody>
      </p:sp>
      <p:sp>
        <p:nvSpPr>
          <p:cNvPr id="479" name="Concept of “Energy Compac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Concept of “Energy Compaction”</a:t>
            </a:r>
          </a:p>
        </p:txBody>
      </p:sp>
      <p:grpSp>
        <p:nvGrpSpPr>
          <p:cNvPr id="483" name="Group"/>
          <p:cNvGrpSpPr/>
          <p:nvPr/>
        </p:nvGrpSpPr>
        <p:grpSpPr>
          <a:xfrm>
            <a:off x="1020066" y="4085919"/>
            <a:ext cx="4601205" cy="8071106"/>
            <a:chOff x="0" y="0"/>
            <a:chExt cx="4601203" cy="8071104"/>
          </a:xfrm>
        </p:grpSpPr>
        <p:sp>
          <p:nvSpPr>
            <p:cNvPr id="480" name="RGB Image"/>
            <p:cNvSpPr/>
            <p:nvPr/>
          </p:nvSpPr>
          <p:spPr>
            <a:xfrm>
              <a:off x="0" y="0"/>
              <a:ext cx="460120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RGB Image</a:t>
              </a:r>
            </a:p>
          </p:txBody>
        </p:sp>
        <p:pic>
          <p:nvPicPr>
            <p:cNvPr id="481" name="flower photo.jpeg" descr="flower photo.jpeg"/>
            <p:cNvPicPr>
              <a:picLocks noChangeAspect="1"/>
            </p:cNvPicPr>
            <p:nvPr/>
          </p:nvPicPr>
          <p:blipFill>
            <a:blip r:embed="rId2"/>
            <a:stretch>
              <a:fillRect/>
            </a:stretch>
          </p:blipFill>
          <p:spPr>
            <a:xfrm>
              <a:off x="0" y="593852"/>
              <a:ext cx="4601204" cy="6883401"/>
            </a:xfrm>
            <a:prstGeom prst="rect">
              <a:avLst/>
            </a:prstGeom>
            <a:ln w="12700" cap="flat">
              <a:noFill/>
              <a:miter lim="400000"/>
            </a:ln>
            <a:effectLst>
              <a:reflection stA="50000" endPos="40000" dir="5400000" sy="-100000" algn="bl" rotWithShape="0"/>
            </a:effectLst>
          </p:spPr>
        </p:pic>
        <p:sp>
          <p:nvSpPr>
            <p:cNvPr id="482" name="Caption"/>
            <p:cNvSpPr/>
            <p:nvPr/>
          </p:nvSpPr>
          <p:spPr>
            <a:xfrm>
              <a:off x="0" y="7578852"/>
              <a:ext cx="460120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Source-Unsplash</a:t>
              </a:r>
            </a:p>
          </p:txBody>
        </p:sp>
      </p:grpSp>
      <p:pic>
        <p:nvPicPr>
          <p:cNvPr id="484" name="grayscaleFlower.png" descr="grayscaleFlower.png"/>
          <p:cNvPicPr>
            <a:picLocks noChangeAspect="1"/>
          </p:cNvPicPr>
          <p:nvPr/>
        </p:nvPicPr>
        <p:blipFill>
          <a:blip r:embed="rId3"/>
          <a:stretch>
            <a:fillRect/>
          </a:stretch>
        </p:blipFill>
        <p:spPr>
          <a:xfrm>
            <a:off x="6859814" y="4679772"/>
            <a:ext cx="4622801" cy="6883401"/>
          </a:xfrm>
          <a:prstGeom prst="rect">
            <a:avLst/>
          </a:prstGeom>
          <a:ln w="12700">
            <a:miter lim="400000"/>
          </a:ln>
          <a:effectLst>
            <a:reflection stA="20000" endPos="40000" dir="5400000" sy="-100000" algn="bl" rotWithShape="0"/>
          </a:effectLst>
        </p:spPr>
      </p:pic>
      <p:sp>
        <p:nvSpPr>
          <p:cNvPr id="485" name="GrayScale"/>
          <p:cNvSpPr/>
          <p:nvPr/>
        </p:nvSpPr>
        <p:spPr>
          <a:xfrm>
            <a:off x="6859814" y="4085920"/>
            <a:ext cx="4622801"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GrayScale</a:t>
            </a:r>
          </a:p>
        </p:txBody>
      </p:sp>
      <p:pic>
        <p:nvPicPr>
          <p:cNvPr id="486" name="RowDCT.png" descr="RowDCT.png"/>
          <p:cNvPicPr>
            <a:picLocks noChangeAspect="1"/>
          </p:cNvPicPr>
          <p:nvPr/>
        </p:nvPicPr>
        <p:blipFill>
          <a:blip r:embed="rId4"/>
          <a:stretch>
            <a:fillRect/>
          </a:stretch>
        </p:blipFill>
        <p:spPr>
          <a:xfrm>
            <a:off x="12721159" y="4679772"/>
            <a:ext cx="4622801" cy="6883401"/>
          </a:xfrm>
          <a:prstGeom prst="rect">
            <a:avLst/>
          </a:prstGeom>
          <a:ln w="12700">
            <a:miter lim="400000"/>
          </a:ln>
          <a:effectLst>
            <a:reflection stA="19847" endPos="40000" dir="5400000" sy="-100000" algn="bl" rotWithShape="0"/>
          </a:effectLst>
        </p:spPr>
      </p:pic>
      <p:sp>
        <p:nvSpPr>
          <p:cNvPr id="487" name="1-D DCT"/>
          <p:cNvSpPr/>
          <p:nvPr/>
        </p:nvSpPr>
        <p:spPr>
          <a:xfrm>
            <a:off x="12721159" y="4085920"/>
            <a:ext cx="4622801"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1-D DCT</a:t>
            </a:r>
          </a:p>
        </p:txBody>
      </p:sp>
      <p:pic>
        <p:nvPicPr>
          <p:cNvPr id="488" name="ColumnDCT.png" descr="ColumnDCT.png"/>
          <p:cNvPicPr>
            <a:picLocks noChangeAspect="1"/>
          </p:cNvPicPr>
          <p:nvPr/>
        </p:nvPicPr>
        <p:blipFill>
          <a:blip r:embed="rId5"/>
          <a:stretch>
            <a:fillRect/>
          </a:stretch>
        </p:blipFill>
        <p:spPr>
          <a:xfrm>
            <a:off x="18582502" y="4679772"/>
            <a:ext cx="4622801" cy="6883401"/>
          </a:xfrm>
          <a:prstGeom prst="rect">
            <a:avLst/>
          </a:prstGeom>
          <a:ln w="12700">
            <a:miter lim="400000"/>
          </a:ln>
          <a:effectLst>
            <a:reflection stA="20000" endPos="40000" dir="5400000" sy="-100000" algn="bl" rotWithShape="0"/>
          </a:effectLst>
        </p:spPr>
      </p:pic>
      <p:sp>
        <p:nvSpPr>
          <p:cNvPr id="489" name="2-D DCT"/>
          <p:cNvSpPr/>
          <p:nvPr/>
        </p:nvSpPr>
        <p:spPr>
          <a:xfrm>
            <a:off x="18582502" y="4085920"/>
            <a:ext cx="4622802"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2-D DCT</a:t>
            </a:r>
          </a:p>
        </p:txBody>
      </p:sp>
      <p:sp>
        <p:nvSpPr>
          <p:cNvPr id="490" name="Line"/>
          <p:cNvSpPr/>
          <p:nvPr/>
        </p:nvSpPr>
        <p:spPr>
          <a:xfrm>
            <a:off x="5885487" y="8298691"/>
            <a:ext cx="710111" cy="1"/>
          </a:xfrm>
          <a:prstGeom prst="line">
            <a:avLst/>
          </a:prstGeom>
          <a:ln w="88900">
            <a:solidFill>
              <a:srgbClr val="FFFFFF"/>
            </a:solidFill>
            <a:miter lim="400000"/>
            <a:tailEnd type="triangle"/>
          </a:ln>
        </p:spPr>
        <p:txBody>
          <a:bodyPr lIns="50800" tIns="50800" rIns="50800" bIns="50800" anchor="ctr"/>
          <a:lstStyle/>
          <a:p>
            <a:endParaRPr/>
          </a:p>
        </p:txBody>
      </p:sp>
      <p:sp>
        <p:nvSpPr>
          <p:cNvPr id="491" name="Line"/>
          <p:cNvSpPr/>
          <p:nvPr/>
        </p:nvSpPr>
        <p:spPr>
          <a:xfrm>
            <a:off x="11746831" y="8298691"/>
            <a:ext cx="710112" cy="1"/>
          </a:xfrm>
          <a:prstGeom prst="line">
            <a:avLst/>
          </a:prstGeom>
          <a:ln w="88900">
            <a:solidFill>
              <a:srgbClr val="FFFFFF"/>
            </a:solidFill>
            <a:miter lim="400000"/>
            <a:tailEnd type="triangle"/>
          </a:ln>
        </p:spPr>
        <p:txBody>
          <a:bodyPr lIns="50800" tIns="50800" rIns="50800" bIns="50800" anchor="ctr"/>
          <a:lstStyle/>
          <a:p>
            <a:endParaRPr/>
          </a:p>
        </p:txBody>
      </p:sp>
      <p:sp>
        <p:nvSpPr>
          <p:cNvPr id="492" name="Line"/>
          <p:cNvSpPr/>
          <p:nvPr/>
        </p:nvSpPr>
        <p:spPr>
          <a:xfrm>
            <a:off x="17608176" y="8298691"/>
            <a:ext cx="710111" cy="1"/>
          </a:xfrm>
          <a:prstGeom prst="line">
            <a:avLst/>
          </a:prstGeom>
          <a:ln w="88900">
            <a:solidFill>
              <a:srgbClr val="FFFFFF"/>
            </a:solidFill>
            <a:miter lim="400000"/>
            <a:tailEnd type="triangle"/>
          </a:ln>
        </p:spPr>
        <p:txBody>
          <a:bodyPr lIns="50800" tIns="50800" rIns="50800" bIns="50800" anchor="ctr"/>
          <a:lstStyle/>
          <a:p>
            <a:endParaRPr/>
          </a:p>
        </p:txBody>
      </p:sp>
      <p:sp>
        <p:nvSpPr>
          <p:cNvPr id="493" name="Slide Number"/>
          <p:cNvSpPr txBox="1">
            <a:spLocks noGrp="1"/>
          </p:cNvSpPr>
          <p:nvPr>
            <p:ph type="sldNum" sz="quarter" idx="2"/>
          </p:nvPr>
        </p:nvSpPr>
        <p:spPr>
          <a:xfrm>
            <a:off x="11966028" y="13081000"/>
            <a:ext cx="439244"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490"/>
                                        </p:tgtEl>
                                        <p:attrNameLst>
                                          <p:attrName>style.visibility</p:attrName>
                                        </p:attrNameLst>
                                      </p:cBhvr>
                                      <p:to>
                                        <p:strVal val="visible"/>
                                      </p:to>
                                    </p:set>
                                    <p:animEffect transition="in" filter="wipe(left)">
                                      <p:cBhvr>
                                        <p:cTn id="7" dur="250"/>
                                        <p:tgtEl>
                                          <p:spTgt spid="490"/>
                                        </p:tgtEl>
                                      </p:cBhvr>
                                    </p:animEffect>
                                  </p:childTnLst>
                                </p:cTn>
                              </p:par>
                            </p:childTnLst>
                          </p:cTn>
                        </p:par>
                        <p:par>
                          <p:cTn id="8" fill="hold">
                            <p:stCondLst>
                              <p:cond delay="250"/>
                            </p:stCondLst>
                            <p:childTnLst>
                              <p:par>
                                <p:cTn id="9" presetID="22" presetClass="entr" presetSubtype="8" fill="hold" grpId="2" nodeType="afterEffect">
                                  <p:stCondLst>
                                    <p:cond delay="0"/>
                                  </p:stCondLst>
                                  <p:iterate>
                                    <p:tmAbs val="0"/>
                                  </p:iterate>
                                  <p:childTnLst>
                                    <p:set>
                                      <p:cBhvr>
                                        <p:cTn id="10" fill="hold"/>
                                        <p:tgtEl>
                                          <p:spTgt spid="484"/>
                                        </p:tgtEl>
                                        <p:attrNameLst>
                                          <p:attrName>style.visibility</p:attrName>
                                        </p:attrNameLst>
                                      </p:cBhvr>
                                      <p:to>
                                        <p:strVal val="visible"/>
                                      </p:to>
                                    </p:set>
                                    <p:animEffect transition="in" filter="wipe(left)">
                                      <p:cBhvr>
                                        <p:cTn id="11" dur="500"/>
                                        <p:tgtEl>
                                          <p:spTgt spid="484"/>
                                        </p:tgtEl>
                                      </p:cBhvr>
                                    </p:animEffect>
                                  </p:childTnLst>
                                </p:cTn>
                              </p:par>
                              <p:par>
                                <p:cTn id="12" presetID="22" presetClass="entr" presetSubtype="8" fill="hold" nodeType="withEffect">
                                  <p:stCondLst>
                                    <p:cond delay="0"/>
                                  </p:stCondLst>
                                  <p:iterate>
                                    <p:tmAbs val="0"/>
                                  </p:iterate>
                                  <p:childTnLst>
                                    <p:set>
                                      <p:cBhvr>
                                        <p:cTn id="13" fill="hold"/>
                                        <p:tgtEl>
                                          <p:spTgt spid="485"/>
                                        </p:tgtEl>
                                        <p:attrNameLst>
                                          <p:attrName>style.visibility</p:attrName>
                                        </p:attrNameLst>
                                      </p:cBhvr>
                                      <p:to>
                                        <p:strVal val="visible"/>
                                      </p:to>
                                    </p:set>
                                    <p:animEffect transition="in" filter="wipe(left)">
                                      <p:cBhvr>
                                        <p:cTn id="14" dur="1000"/>
                                        <p:tgtEl>
                                          <p:spTgt spid="485"/>
                                        </p:tgtEl>
                                      </p:cBhvr>
                                    </p:animEffect>
                                  </p:childTnLst>
                                </p:cTn>
                              </p:par>
                            </p:childTnLst>
                          </p:cTn>
                        </p:par>
                        <p:par>
                          <p:cTn id="15" fill="hold">
                            <p:stCondLst>
                              <p:cond delay="1250"/>
                            </p:stCondLst>
                            <p:childTnLst>
                              <p:par>
                                <p:cTn id="16" presetID="22" presetClass="entr" presetSubtype="8" fill="hold" grpId="3" nodeType="afterEffect">
                                  <p:stCondLst>
                                    <p:cond delay="0"/>
                                  </p:stCondLst>
                                  <p:iterate>
                                    <p:tmAbs val="0"/>
                                  </p:iterate>
                                  <p:childTnLst>
                                    <p:set>
                                      <p:cBhvr>
                                        <p:cTn id="17" fill="hold"/>
                                        <p:tgtEl>
                                          <p:spTgt spid="491"/>
                                        </p:tgtEl>
                                        <p:attrNameLst>
                                          <p:attrName>style.visibility</p:attrName>
                                        </p:attrNameLst>
                                      </p:cBhvr>
                                      <p:to>
                                        <p:strVal val="visible"/>
                                      </p:to>
                                    </p:set>
                                    <p:animEffect transition="in" filter="wipe(left)">
                                      <p:cBhvr>
                                        <p:cTn id="18" dur="250"/>
                                        <p:tgtEl>
                                          <p:spTgt spid="491"/>
                                        </p:tgtEl>
                                      </p:cBhvr>
                                    </p:animEffect>
                                  </p:childTnLst>
                                </p:cTn>
                              </p:par>
                            </p:childTnLst>
                          </p:cTn>
                        </p:par>
                        <p:par>
                          <p:cTn id="19" fill="hold">
                            <p:stCondLst>
                              <p:cond delay="1500"/>
                            </p:stCondLst>
                            <p:childTnLst>
                              <p:par>
                                <p:cTn id="20" presetID="22" presetClass="entr" presetSubtype="8" fill="hold" grpId="4" nodeType="afterEffect">
                                  <p:stCondLst>
                                    <p:cond delay="0"/>
                                  </p:stCondLst>
                                  <p:iterate>
                                    <p:tmAbs val="0"/>
                                  </p:iterate>
                                  <p:childTnLst>
                                    <p:set>
                                      <p:cBhvr>
                                        <p:cTn id="21" fill="hold"/>
                                        <p:tgtEl>
                                          <p:spTgt spid="486"/>
                                        </p:tgtEl>
                                        <p:attrNameLst>
                                          <p:attrName>style.visibility</p:attrName>
                                        </p:attrNameLst>
                                      </p:cBhvr>
                                      <p:to>
                                        <p:strVal val="visible"/>
                                      </p:to>
                                    </p:set>
                                    <p:animEffect transition="in" filter="wipe(left)">
                                      <p:cBhvr>
                                        <p:cTn id="22" dur="500"/>
                                        <p:tgtEl>
                                          <p:spTgt spid="486"/>
                                        </p:tgtEl>
                                      </p:cBhvr>
                                    </p:animEffect>
                                  </p:childTnLst>
                                </p:cTn>
                              </p:par>
                              <p:par>
                                <p:cTn id="23" presetID="22" presetClass="entr" presetSubtype="8" fill="hold" nodeType="withEffect">
                                  <p:stCondLst>
                                    <p:cond delay="0"/>
                                  </p:stCondLst>
                                  <p:iterate>
                                    <p:tmAbs val="0"/>
                                  </p:iterate>
                                  <p:childTnLst>
                                    <p:set>
                                      <p:cBhvr>
                                        <p:cTn id="24" fill="hold"/>
                                        <p:tgtEl>
                                          <p:spTgt spid="487"/>
                                        </p:tgtEl>
                                        <p:attrNameLst>
                                          <p:attrName>style.visibility</p:attrName>
                                        </p:attrNameLst>
                                      </p:cBhvr>
                                      <p:to>
                                        <p:strVal val="visible"/>
                                      </p:to>
                                    </p:set>
                                    <p:animEffect transition="in" filter="wipe(left)">
                                      <p:cBhvr>
                                        <p:cTn id="25" dur="1000"/>
                                        <p:tgtEl>
                                          <p:spTgt spid="487"/>
                                        </p:tgtEl>
                                      </p:cBhvr>
                                    </p:animEffect>
                                  </p:childTnLst>
                                </p:cTn>
                              </p:par>
                            </p:childTnLst>
                          </p:cTn>
                        </p:par>
                        <p:par>
                          <p:cTn id="26" fill="hold">
                            <p:stCondLst>
                              <p:cond delay="2500"/>
                            </p:stCondLst>
                            <p:childTnLst>
                              <p:par>
                                <p:cTn id="27" presetID="22" presetClass="entr" presetSubtype="8" fill="hold" grpId="5" nodeType="afterEffect">
                                  <p:stCondLst>
                                    <p:cond delay="0"/>
                                  </p:stCondLst>
                                  <p:iterate>
                                    <p:tmAbs val="0"/>
                                  </p:iterate>
                                  <p:childTnLst>
                                    <p:set>
                                      <p:cBhvr>
                                        <p:cTn id="28" fill="hold"/>
                                        <p:tgtEl>
                                          <p:spTgt spid="492"/>
                                        </p:tgtEl>
                                        <p:attrNameLst>
                                          <p:attrName>style.visibility</p:attrName>
                                        </p:attrNameLst>
                                      </p:cBhvr>
                                      <p:to>
                                        <p:strVal val="visible"/>
                                      </p:to>
                                    </p:set>
                                    <p:animEffect transition="in" filter="wipe(left)">
                                      <p:cBhvr>
                                        <p:cTn id="29" dur="250"/>
                                        <p:tgtEl>
                                          <p:spTgt spid="492"/>
                                        </p:tgtEl>
                                      </p:cBhvr>
                                    </p:animEffect>
                                  </p:childTnLst>
                                </p:cTn>
                              </p:par>
                            </p:childTnLst>
                          </p:cTn>
                        </p:par>
                        <p:par>
                          <p:cTn id="30" fill="hold">
                            <p:stCondLst>
                              <p:cond delay="2750"/>
                            </p:stCondLst>
                            <p:childTnLst>
                              <p:par>
                                <p:cTn id="31" presetID="22" presetClass="entr" presetSubtype="8" fill="hold" grpId="6" nodeType="afterEffect">
                                  <p:stCondLst>
                                    <p:cond delay="0"/>
                                  </p:stCondLst>
                                  <p:iterate>
                                    <p:tmAbs val="0"/>
                                  </p:iterate>
                                  <p:childTnLst>
                                    <p:set>
                                      <p:cBhvr>
                                        <p:cTn id="32" fill="hold"/>
                                        <p:tgtEl>
                                          <p:spTgt spid="488"/>
                                        </p:tgtEl>
                                        <p:attrNameLst>
                                          <p:attrName>style.visibility</p:attrName>
                                        </p:attrNameLst>
                                      </p:cBhvr>
                                      <p:to>
                                        <p:strVal val="visible"/>
                                      </p:to>
                                    </p:set>
                                    <p:animEffect transition="in" filter="wipe(left)">
                                      <p:cBhvr>
                                        <p:cTn id="33" dur="500"/>
                                        <p:tgtEl>
                                          <p:spTgt spid="488"/>
                                        </p:tgtEl>
                                      </p:cBhvr>
                                    </p:animEffect>
                                  </p:childTnLst>
                                </p:cTn>
                              </p:par>
                              <p:par>
                                <p:cTn id="34" presetID="22" presetClass="entr" presetSubtype="8" fill="hold" nodeType="withEffect">
                                  <p:stCondLst>
                                    <p:cond delay="0"/>
                                  </p:stCondLst>
                                  <p:iterate>
                                    <p:tmAbs val="0"/>
                                  </p:iterate>
                                  <p:childTnLst>
                                    <p:set>
                                      <p:cBhvr>
                                        <p:cTn id="35" fill="hold"/>
                                        <p:tgtEl>
                                          <p:spTgt spid="489"/>
                                        </p:tgtEl>
                                        <p:attrNameLst>
                                          <p:attrName>style.visibility</p:attrName>
                                        </p:attrNameLst>
                                      </p:cBhvr>
                                      <p:to>
                                        <p:strVal val="visible"/>
                                      </p:to>
                                    </p:set>
                                    <p:animEffect transition="in" filter="wipe(left)">
                                      <p:cBhvr>
                                        <p:cTn id="36" dur="10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2" animBg="1" advAuto="0"/>
      <p:bldP spid="486" grpId="4" animBg="1" advAuto="0"/>
      <p:bldP spid="488" grpId="6" animBg="1" advAuto="0"/>
      <p:bldP spid="490" grpId="1" animBg="1" advAuto="0"/>
      <p:bldP spid="491" grpId="3" animBg="1" advAuto="0"/>
      <p:bldP spid="492" grpId="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Beauty of DCT"/>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Beauty of DCT</a:t>
            </a:r>
          </a:p>
        </p:txBody>
      </p:sp>
      <p:sp>
        <p:nvSpPr>
          <p:cNvPr id="496" name="Concept of “Energy Compaction”"/>
          <p:cNvSpPr txBox="1"/>
          <p:nvPr/>
        </p:nvSpPr>
        <p:spPr>
          <a:xfrm>
            <a:off x="1270000" y="2133600"/>
            <a:ext cx="21844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t>Concept of “Energy Compaction”</a:t>
            </a:r>
          </a:p>
        </p:txBody>
      </p:sp>
      <p:grpSp>
        <p:nvGrpSpPr>
          <p:cNvPr id="499" name="Group"/>
          <p:cNvGrpSpPr/>
          <p:nvPr/>
        </p:nvGrpSpPr>
        <p:grpSpPr>
          <a:xfrm>
            <a:off x="1402327" y="3043261"/>
            <a:ext cx="5986094" cy="9507211"/>
            <a:chOff x="0" y="0"/>
            <a:chExt cx="5986093" cy="9507210"/>
          </a:xfrm>
        </p:grpSpPr>
        <p:sp>
          <p:nvSpPr>
            <p:cNvPr id="497" name="2-D DCT"/>
            <p:cNvSpPr/>
            <p:nvPr/>
          </p:nvSpPr>
          <p:spPr>
            <a:xfrm>
              <a:off x="0" y="0"/>
              <a:ext cx="598609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2-D DCT</a:t>
              </a:r>
            </a:p>
          </p:txBody>
        </p:sp>
        <p:pic>
          <p:nvPicPr>
            <p:cNvPr id="498" name="ColumnDCT.png" descr="ColumnDCT.png"/>
            <p:cNvPicPr>
              <a:picLocks noChangeAspect="1"/>
            </p:cNvPicPr>
            <p:nvPr/>
          </p:nvPicPr>
          <p:blipFill>
            <a:blip r:embed="rId2"/>
            <a:srcRect/>
            <a:stretch>
              <a:fillRect/>
            </a:stretch>
          </p:blipFill>
          <p:spPr>
            <a:xfrm>
              <a:off x="0" y="593852"/>
              <a:ext cx="5986094" cy="8913359"/>
            </a:xfrm>
            <a:prstGeom prst="rect">
              <a:avLst/>
            </a:prstGeom>
            <a:ln w="12700" cap="flat">
              <a:noFill/>
              <a:miter lim="400000"/>
            </a:ln>
            <a:effectLst>
              <a:reflection stA="20000" endPos="40000" dir="5400000" sy="-100000" algn="bl" rotWithShape="0"/>
            </a:effectLst>
          </p:spPr>
        </p:pic>
      </p:grpSp>
      <p:sp>
        <p:nvSpPr>
          <p:cNvPr id="500" name="Rectangle"/>
          <p:cNvSpPr/>
          <p:nvPr/>
        </p:nvSpPr>
        <p:spPr>
          <a:xfrm>
            <a:off x="1415263" y="3652567"/>
            <a:ext cx="1689439" cy="2235109"/>
          </a:xfrm>
          <a:prstGeom prst="rect">
            <a:avLst/>
          </a:prstGeom>
          <a:ln w="38100">
            <a:solidFill>
              <a:schemeClr val="accent3">
                <a:hueOff val="-385756"/>
                <a:satOff val="-32155"/>
                <a:lumOff val="17967"/>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501" name="After applying 2-D DCT, we can see whole image is reduced to an almost black image, but if we observe closely in top left part of the image we’ve got some information saved.…"/>
          <p:cNvSpPr txBox="1"/>
          <p:nvPr/>
        </p:nvSpPr>
        <p:spPr>
          <a:xfrm>
            <a:off x="7950274" y="3886282"/>
            <a:ext cx="15191015" cy="8415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000">
                <a:solidFill>
                  <a:srgbClr val="FFFFFF"/>
                </a:solidFill>
              </a:defRPr>
            </a:pPr>
            <a:r>
              <a:t>After applying 2-D DCT, we can see whole image is reduced to an almost black image, but if we observe closely in top left part of the image we’ve got some information saved.</a:t>
            </a:r>
          </a:p>
          <a:p>
            <a:pPr marL="558800" indent="-558800" algn="l" defTabSz="2438400">
              <a:spcBef>
                <a:spcPts val="2400"/>
              </a:spcBef>
              <a:buClr>
                <a:srgbClr val="FFFFFF"/>
              </a:buClr>
              <a:buSzPct val="100000"/>
              <a:buChar char="•"/>
              <a:defRPr sz="4000">
                <a:solidFill>
                  <a:srgbClr val="FFFFFF"/>
                </a:solidFill>
              </a:defRPr>
            </a:pPr>
            <a:r>
              <a:t>99% of the information required to recreate the image is enclosed within this box.</a:t>
            </a:r>
          </a:p>
          <a:p>
            <a:pPr marL="558800" indent="-558800" algn="l" defTabSz="2438400">
              <a:spcBef>
                <a:spcPts val="2400"/>
              </a:spcBef>
              <a:buClr>
                <a:srgbClr val="FFFFFF"/>
              </a:buClr>
              <a:buSzPct val="100000"/>
              <a:buChar char="•"/>
              <a:defRPr sz="4000">
                <a:solidFill>
                  <a:srgbClr val="FFFFFF"/>
                </a:solidFill>
              </a:defRPr>
            </a:pPr>
            <a:r>
              <a:t>After applying DCT most of the largest values are concentrated in few low frequency coefficients, this phenomena is called as “Energy Compaction”.</a:t>
            </a:r>
          </a:p>
          <a:p>
            <a:pPr marL="558800" indent="-558800" algn="l" defTabSz="2438400">
              <a:spcBef>
                <a:spcPts val="2400"/>
              </a:spcBef>
              <a:buClr>
                <a:srgbClr val="FFFFFF"/>
              </a:buClr>
              <a:buSzPct val="100000"/>
              <a:buChar char="•"/>
              <a:defRPr sz="4000">
                <a:solidFill>
                  <a:srgbClr val="FFFFFF"/>
                </a:solidFill>
              </a:defRPr>
            </a:pPr>
            <a:r>
              <a:t>Energy Compaction is a very useful property as it helps in achieving significant data compression while not compromising with image quality.</a:t>
            </a:r>
          </a:p>
        </p:txBody>
      </p:sp>
      <p:sp>
        <p:nvSpPr>
          <p:cNvPr id="502" name="Slide Number"/>
          <p:cNvSpPr txBox="1">
            <a:spLocks noGrp="1"/>
          </p:cNvSpPr>
          <p:nvPr>
            <p:ph type="sldNum" sz="quarter" idx="2"/>
          </p:nvPr>
        </p:nvSpPr>
        <p:spPr>
          <a:xfrm>
            <a:off x="11979160" y="13081000"/>
            <a:ext cx="41298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Observation"/>
          <p:cNvSpPr txBox="1">
            <a:spLocks noGrp="1"/>
          </p:cNvSpPr>
          <p:nvPr>
            <p:ph type="title"/>
          </p:nvPr>
        </p:nvSpPr>
        <p:spPr>
          <a:xfrm>
            <a:off x="1270000" y="838200"/>
            <a:ext cx="21844000" cy="1557437"/>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Observation</a:t>
            </a:r>
          </a:p>
        </p:txBody>
      </p:sp>
      <p:grpSp>
        <p:nvGrpSpPr>
          <p:cNvPr id="507" name="Group"/>
          <p:cNvGrpSpPr/>
          <p:nvPr/>
        </p:nvGrpSpPr>
        <p:grpSpPr>
          <a:xfrm>
            <a:off x="501849" y="3518994"/>
            <a:ext cx="5986094" cy="9507212"/>
            <a:chOff x="0" y="0"/>
            <a:chExt cx="5986093" cy="9507210"/>
          </a:xfrm>
        </p:grpSpPr>
        <p:sp>
          <p:nvSpPr>
            <p:cNvPr id="505" name="2-D DCT"/>
            <p:cNvSpPr/>
            <p:nvPr/>
          </p:nvSpPr>
          <p:spPr>
            <a:xfrm>
              <a:off x="0" y="0"/>
              <a:ext cx="598609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2-D DCT</a:t>
              </a:r>
            </a:p>
          </p:txBody>
        </p:sp>
        <p:pic>
          <p:nvPicPr>
            <p:cNvPr id="506" name="ColumnDCT.png" descr="ColumnDCT.png"/>
            <p:cNvPicPr>
              <a:picLocks noChangeAspect="1"/>
            </p:cNvPicPr>
            <p:nvPr/>
          </p:nvPicPr>
          <p:blipFill>
            <a:blip r:embed="rId2"/>
            <a:stretch>
              <a:fillRect/>
            </a:stretch>
          </p:blipFill>
          <p:spPr>
            <a:xfrm>
              <a:off x="0" y="593852"/>
              <a:ext cx="5986094" cy="8913359"/>
            </a:xfrm>
            <a:prstGeom prst="rect">
              <a:avLst/>
            </a:prstGeom>
            <a:ln w="12700" cap="flat">
              <a:noFill/>
              <a:miter lim="400000"/>
            </a:ln>
            <a:effectLst>
              <a:reflection stA="20000" endPos="40000" dir="5400000" sy="-100000" algn="bl" rotWithShape="0"/>
            </a:effectLst>
          </p:spPr>
        </p:pic>
      </p:grpSp>
      <p:sp>
        <p:nvSpPr>
          <p:cNvPr id="508" name="Rectangle"/>
          <p:cNvSpPr/>
          <p:nvPr/>
        </p:nvSpPr>
        <p:spPr>
          <a:xfrm>
            <a:off x="514784" y="4128301"/>
            <a:ext cx="1689440" cy="2235108"/>
          </a:xfrm>
          <a:prstGeom prst="rect">
            <a:avLst/>
          </a:prstGeom>
          <a:ln w="38100">
            <a:solidFill>
              <a:schemeClr val="accent3">
                <a:hueOff val="-385756"/>
                <a:satOff val="-32155"/>
                <a:lumOff val="17967"/>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pic>
        <p:nvPicPr>
          <p:cNvPr id="509" name="Image Gallery" descr="Image Gallery"/>
          <p:cNvPicPr>
            <a:picLocks noChangeAspect="1"/>
          </p:cNvPicPr>
          <p:nvPr/>
        </p:nvPicPr>
        <p:blipFill>
          <a:blip r:embed="rId3"/>
          <a:srcRect l="13473" r="13473"/>
          <a:stretch>
            <a:fillRect/>
          </a:stretch>
        </p:blipFill>
        <p:spPr>
          <a:xfrm>
            <a:off x="8516695" y="3638740"/>
            <a:ext cx="14397059" cy="9531372"/>
          </a:xfrm>
          <a:prstGeom prst="rect">
            <a:avLst/>
          </a:prstGeom>
          <a:ln w="12700">
            <a:miter lim="400000"/>
          </a:ln>
        </p:spPr>
      </p:pic>
      <p:sp>
        <p:nvSpPr>
          <p:cNvPr id="510" name="Line"/>
          <p:cNvSpPr/>
          <p:nvPr/>
        </p:nvSpPr>
        <p:spPr>
          <a:xfrm>
            <a:off x="624840" y="6442641"/>
            <a:ext cx="7951605" cy="6782784"/>
          </a:xfrm>
          <a:prstGeom prst="line">
            <a:avLst/>
          </a:prstGeom>
          <a:ln w="114300">
            <a:solidFill>
              <a:srgbClr val="FFFFFF"/>
            </a:solidFill>
            <a:miter lim="400000"/>
            <a:tailEnd type="triangle"/>
          </a:ln>
        </p:spPr>
        <p:txBody>
          <a:bodyPr lIns="50800" tIns="50800" rIns="50800" bIns="50800" anchor="ctr"/>
          <a:lstStyle/>
          <a:p>
            <a:endParaRPr/>
          </a:p>
        </p:txBody>
      </p:sp>
      <p:sp>
        <p:nvSpPr>
          <p:cNvPr id="511" name="Line"/>
          <p:cNvSpPr/>
          <p:nvPr/>
        </p:nvSpPr>
        <p:spPr>
          <a:xfrm flipV="1">
            <a:off x="624839" y="3724493"/>
            <a:ext cx="7917803" cy="449223"/>
          </a:xfrm>
          <a:prstGeom prst="line">
            <a:avLst/>
          </a:prstGeom>
          <a:ln w="114300">
            <a:solidFill>
              <a:srgbClr val="FFFFFF"/>
            </a:solidFill>
            <a:miter lim="400000"/>
            <a:tailEnd type="triangle"/>
          </a:ln>
        </p:spPr>
        <p:txBody>
          <a:bodyPr lIns="50800" tIns="50800" rIns="50800" bIns="50800" anchor="ctr"/>
          <a:lstStyle/>
          <a:p>
            <a:endParaRPr/>
          </a:p>
        </p:txBody>
      </p:sp>
      <p:sp>
        <p:nvSpPr>
          <p:cNvPr id="512" name="Slide Number"/>
          <p:cNvSpPr txBox="1">
            <a:spLocks noGrp="1"/>
          </p:cNvSpPr>
          <p:nvPr>
            <p:ph type="sldNum" sz="quarter" idx="2"/>
          </p:nvPr>
        </p:nvSpPr>
        <p:spPr>
          <a:xfrm>
            <a:off x="11967705" y="13081000"/>
            <a:ext cx="43589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511"/>
                                        </p:tgtEl>
                                        <p:attrNameLst>
                                          <p:attrName>style.visibility</p:attrName>
                                        </p:attrNameLst>
                                      </p:cBhvr>
                                      <p:to>
                                        <p:strVal val="visible"/>
                                      </p:to>
                                    </p:set>
                                    <p:animEffect transition="in" filter="fade">
                                      <p:cBhvr>
                                        <p:cTn id="7" dur="500"/>
                                        <p:tgtEl>
                                          <p:spTgt spid="511"/>
                                        </p:tgtEl>
                                      </p:cBhvr>
                                    </p:animEffect>
                                  </p:childTnLst>
                                </p:cTn>
                              </p:par>
                            </p:childTnLst>
                          </p:cTn>
                        </p:par>
                        <p:par>
                          <p:cTn id="8" fill="hold">
                            <p:stCondLst>
                              <p:cond delay="500"/>
                            </p:stCondLst>
                            <p:childTnLst>
                              <p:par>
                                <p:cTn id="9" presetID="10" presetClass="entr" fill="hold" grpId="2" nodeType="afterEffect">
                                  <p:stCondLst>
                                    <p:cond delay="0"/>
                                  </p:stCondLst>
                                  <p:iterate type="lt">
                                    <p:tmAbs val="0"/>
                                  </p:iterate>
                                  <p:childTnLst>
                                    <p:set>
                                      <p:cBhvr>
                                        <p:cTn id="10" fill="hold"/>
                                        <p:tgtEl>
                                          <p:spTgt spid="508"/>
                                        </p:tgtEl>
                                        <p:attrNameLst>
                                          <p:attrName>style.visibility</p:attrName>
                                        </p:attrNameLst>
                                      </p:cBhvr>
                                      <p:to>
                                        <p:strVal val="visible"/>
                                      </p:to>
                                    </p:set>
                                    <p:animEffect transition="in" filter="fade">
                                      <p:cBhvr>
                                        <p:cTn id="11" dur="500"/>
                                        <p:tgtEl>
                                          <p:spTgt spid="508"/>
                                        </p:tgtEl>
                                      </p:cBhvr>
                                    </p:animEffect>
                                  </p:childTnLst>
                                </p:cTn>
                              </p:par>
                            </p:childTnLst>
                          </p:cTn>
                        </p:par>
                        <p:par>
                          <p:cTn id="12" fill="hold">
                            <p:stCondLst>
                              <p:cond delay="1000"/>
                            </p:stCondLst>
                            <p:childTnLst>
                              <p:par>
                                <p:cTn id="13" presetID="10" presetClass="entr" fill="hold" grpId="3" nodeType="afterEffect">
                                  <p:stCondLst>
                                    <p:cond delay="0"/>
                                  </p:stCondLst>
                                  <p:iterate type="lt">
                                    <p:tmAbs val="0"/>
                                  </p:iterate>
                                  <p:childTnLst>
                                    <p:set>
                                      <p:cBhvr>
                                        <p:cTn id="14" fill="hold"/>
                                        <p:tgtEl>
                                          <p:spTgt spid="510"/>
                                        </p:tgtEl>
                                        <p:attrNameLst>
                                          <p:attrName>style.visibility</p:attrName>
                                        </p:attrNameLst>
                                      </p:cBhvr>
                                      <p:to>
                                        <p:strVal val="visible"/>
                                      </p:to>
                                    </p:set>
                                    <p:animEffect transition="in" filter="fade">
                                      <p:cBhvr>
                                        <p:cTn id="15" dur="500"/>
                                        <p:tgtEl>
                                          <p:spTgt spid="510"/>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509"/>
                                        </p:tgtEl>
                                        <p:attrNameLst>
                                          <p:attrName>style.visibility</p:attrName>
                                        </p:attrNameLst>
                                      </p:cBhvr>
                                      <p:to>
                                        <p:strVal val="visible"/>
                                      </p:to>
                                    </p:set>
                                    <p:animEffect transition="in" filter="wipe(left)">
                                      <p:cBhvr>
                                        <p:cTn id="19"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 grpId="2" animBg="1" advAuto="0"/>
      <p:bldP spid="509" grpId="4" animBg="1" advAuto="0"/>
      <p:bldP spid="510" grpId="3" animBg="1" advAuto="0"/>
      <p:bldP spid="511"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Observation"/>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Observation</a:t>
            </a:r>
          </a:p>
        </p:txBody>
      </p:sp>
      <p:grpSp>
        <p:nvGrpSpPr>
          <p:cNvPr id="517" name="Group"/>
          <p:cNvGrpSpPr/>
          <p:nvPr/>
        </p:nvGrpSpPr>
        <p:grpSpPr>
          <a:xfrm>
            <a:off x="501849" y="3518994"/>
            <a:ext cx="5986094" cy="9507212"/>
            <a:chOff x="0" y="0"/>
            <a:chExt cx="5986093" cy="9507210"/>
          </a:xfrm>
        </p:grpSpPr>
        <p:sp>
          <p:nvSpPr>
            <p:cNvPr id="515" name="2-D DCT"/>
            <p:cNvSpPr/>
            <p:nvPr/>
          </p:nvSpPr>
          <p:spPr>
            <a:xfrm>
              <a:off x="0" y="0"/>
              <a:ext cx="598609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2-D DCT</a:t>
              </a:r>
            </a:p>
          </p:txBody>
        </p:sp>
        <p:pic>
          <p:nvPicPr>
            <p:cNvPr id="516" name="ColumnDCT.png" descr="ColumnDCT.png"/>
            <p:cNvPicPr>
              <a:picLocks noChangeAspect="1"/>
            </p:cNvPicPr>
            <p:nvPr/>
          </p:nvPicPr>
          <p:blipFill>
            <a:blip r:embed="rId2"/>
            <a:stretch>
              <a:fillRect/>
            </a:stretch>
          </p:blipFill>
          <p:spPr>
            <a:xfrm>
              <a:off x="0" y="593852"/>
              <a:ext cx="5986094" cy="8913359"/>
            </a:xfrm>
            <a:prstGeom prst="rect">
              <a:avLst/>
            </a:prstGeom>
            <a:ln w="12700" cap="flat">
              <a:noFill/>
              <a:miter lim="400000"/>
            </a:ln>
            <a:effectLst>
              <a:reflection stA="20000" endPos="40000" dir="5400000" sy="-100000" algn="bl" rotWithShape="0"/>
            </a:effectLst>
          </p:spPr>
        </p:pic>
      </p:grpSp>
      <p:sp>
        <p:nvSpPr>
          <p:cNvPr id="518" name="Rectangle"/>
          <p:cNvSpPr/>
          <p:nvPr/>
        </p:nvSpPr>
        <p:spPr>
          <a:xfrm>
            <a:off x="2650176" y="7286872"/>
            <a:ext cx="1689440" cy="2235108"/>
          </a:xfrm>
          <a:prstGeom prst="rect">
            <a:avLst/>
          </a:prstGeom>
          <a:ln w="38100">
            <a:solidFill>
              <a:schemeClr val="accent3">
                <a:hueOff val="-385756"/>
                <a:satOff val="-32155"/>
                <a:lumOff val="17967"/>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pic>
        <p:nvPicPr>
          <p:cNvPr id="519" name="Image Gallery" descr="Image Gallery"/>
          <p:cNvPicPr>
            <a:picLocks noChangeAspect="1"/>
          </p:cNvPicPr>
          <p:nvPr/>
        </p:nvPicPr>
        <p:blipFill>
          <a:blip r:embed="rId3"/>
          <a:srcRect l="11559" r="11559"/>
          <a:stretch>
            <a:fillRect/>
          </a:stretch>
        </p:blipFill>
        <p:spPr>
          <a:xfrm>
            <a:off x="8516695" y="3638740"/>
            <a:ext cx="14397059" cy="9531372"/>
          </a:xfrm>
          <a:prstGeom prst="rect">
            <a:avLst/>
          </a:prstGeom>
          <a:ln w="12700">
            <a:miter lim="400000"/>
          </a:ln>
        </p:spPr>
      </p:pic>
      <p:sp>
        <p:nvSpPr>
          <p:cNvPr id="520" name="Line"/>
          <p:cNvSpPr/>
          <p:nvPr/>
        </p:nvSpPr>
        <p:spPr>
          <a:xfrm>
            <a:off x="2620757" y="9558796"/>
            <a:ext cx="5955688" cy="3666629"/>
          </a:xfrm>
          <a:prstGeom prst="line">
            <a:avLst/>
          </a:prstGeom>
          <a:ln w="114300">
            <a:solidFill>
              <a:srgbClr val="FFFFFF"/>
            </a:solidFill>
            <a:miter lim="400000"/>
            <a:tailEnd type="triangle"/>
          </a:ln>
        </p:spPr>
        <p:txBody>
          <a:bodyPr lIns="50800" tIns="50800" rIns="50800" bIns="50800" anchor="ctr"/>
          <a:lstStyle/>
          <a:p>
            <a:endParaRPr/>
          </a:p>
        </p:txBody>
      </p:sp>
      <p:sp>
        <p:nvSpPr>
          <p:cNvPr id="521" name="Line"/>
          <p:cNvSpPr/>
          <p:nvPr/>
        </p:nvSpPr>
        <p:spPr>
          <a:xfrm flipV="1">
            <a:off x="2655257" y="3724493"/>
            <a:ext cx="5887384" cy="3634994"/>
          </a:xfrm>
          <a:prstGeom prst="line">
            <a:avLst/>
          </a:prstGeom>
          <a:ln w="114300">
            <a:solidFill>
              <a:srgbClr val="FFFFFF"/>
            </a:solidFill>
            <a:miter lim="400000"/>
            <a:tailEnd type="triangle"/>
          </a:ln>
        </p:spPr>
        <p:txBody>
          <a:bodyPr lIns="50800" tIns="50800" rIns="50800" bIns="50800" anchor="ctr"/>
          <a:lstStyle/>
          <a:p>
            <a:endParaRPr/>
          </a:p>
        </p:txBody>
      </p:sp>
      <p:sp>
        <p:nvSpPr>
          <p:cNvPr id="522" name="Slide Number"/>
          <p:cNvSpPr txBox="1">
            <a:spLocks noGrp="1"/>
          </p:cNvSpPr>
          <p:nvPr>
            <p:ph type="sldNum" sz="quarter" idx="2"/>
          </p:nvPr>
        </p:nvSpPr>
        <p:spPr>
          <a:xfrm>
            <a:off x="11964492" y="13081000"/>
            <a:ext cx="44231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521"/>
                                        </p:tgtEl>
                                        <p:attrNameLst>
                                          <p:attrName>style.visibility</p:attrName>
                                        </p:attrNameLst>
                                      </p:cBhvr>
                                      <p:to>
                                        <p:strVal val="visible"/>
                                      </p:to>
                                    </p:set>
                                    <p:animEffect transition="in" filter="fade">
                                      <p:cBhvr>
                                        <p:cTn id="7" dur="500"/>
                                        <p:tgtEl>
                                          <p:spTgt spid="521"/>
                                        </p:tgtEl>
                                      </p:cBhvr>
                                    </p:animEffect>
                                  </p:childTnLst>
                                </p:cTn>
                              </p:par>
                            </p:childTnLst>
                          </p:cTn>
                        </p:par>
                        <p:par>
                          <p:cTn id="8" fill="hold">
                            <p:stCondLst>
                              <p:cond delay="500"/>
                            </p:stCondLst>
                            <p:childTnLst>
                              <p:par>
                                <p:cTn id="9" presetID="10" presetClass="entr" fill="hold" grpId="2" nodeType="afterEffect">
                                  <p:stCondLst>
                                    <p:cond delay="0"/>
                                  </p:stCondLst>
                                  <p:iterate type="lt">
                                    <p:tmAbs val="0"/>
                                  </p:iterate>
                                  <p:childTnLst>
                                    <p:set>
                                      <p:cBhvr>
                                        <p:cTn id="10" fill="hold"/>
                                        <p:tgtEl>
                                          <p:spTgt spid="518"/>
                                        </p:tgtEl>
                                        <p:attrNameLst>
                                          <p:attrName>style.visibility</p:attrName>
                                        </p:attrNameLst>
                                      </p:cBhvr>
                                      <p:to>
                                        <p:strVal val="visible"/>
                                      </p:to>
                                    </p:set>
                                    <p:animEffect transition="in" filter="fade">
                                      <p:cBhvr>
                                        <p:cTn id="11" dur="500"/>
                                        <p:tgtEl>
                                          <p:spTgt spid="518"/>
                                        </p:tgtEl>
                                      </p:cBhvr>
                                    </p:animEffect>
                                  </p:childTnLst>
                                </p:cTn>
                              </p:par>
                            </p:childTnLst>
                          </p:cTn>
                        </p:par>
                        <p:par>
                          <p:cTn id="12" fill="hold">
                            <p:stCondLst>
                              <p:cond delay="1000"/>
                            </p:stCondLst>
                            <p:childTnLst>
                              <p:par>
                                <p:cTn id="13" presetID="10" presetClass="entr" fill="hold" grpId="3" nodeType="afterEffect">
                                  <p:stCondLst>
                                    <p:cond delay="0"/>
                                  </p:stCondLst>
                                  <p:iterate type="lt">
                                    <p:tmAbs val="0"/>
                                  </p:iterate>
                                  <p:childTnLst>
                                    <p:set>
                                      <p:cBhvr>
                                        <p:cTn id="14" fill="hold"/>
                                        <p:tgtEl>
                                          <p:spTgt spid="520"/>
                                        </p:tgtEl>
                                        <p:attrNameLst>
                                          <p:attrName>style.visibility</p:attrName>
                                        </p:attrNameLst>
                                      </p:cBhvr>
                                      <p:to>
                                        <p:strVal val="visible"/>
                                      </p:to>
                                    </p:set>
                                    <p:animEffect transition="in" filter="fade">
                                      <p:cBhvr>
                                        <p:cTn id="15" dur="500"/>
                                        <p:tgtEl>
                                          <p:spTgt spid="520"/>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519"/>
                                        </p:tgtEl>
                                        <p:attrNameLst>
                                          <p:attrName>style.visibility</p:attrName>
                                        </p:attrNameLst>
                                      </p:cBhvr>
                                      <p:to>
                                        <p:strVal val="visible"/>
                                      </p:to>
                                    </p:set>
                                    <p:animEffect transition="in" filter="wipe(left)">
                                      <p:cBhvr>
                                        <p:cTn id="19" dur="1000"/>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 grpId="2" animBg="1" advAuto="0"/>
      <p:bldP spid="519" grpId="4" animBg="1" advAuto="0"/>
      <p:bldP spid="520" grpId="3" animBg="1" advAuto="0"/>
      <p:bldP spid="521"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How does Computer Represent Images?"/>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How does Computer Represent Images?</a:t>
            </a:r>
          </a:p>
        </p:txBody>
      </p:sp>
      <p:sp>
        <p:nvSpPr>
          <p:cNvPr id="180" name="Every Pixel stores 3 values namely RGB(Red - Green - Blue)…"/>
          <p:cNvSpPr txBox="1">
            <a:spLocks noGrp="1"/>
          </p:cNvSpPr>
          <p:nvPr>
            <p:ph type="body" idx="1"/>
          </p:nvPr>
        </p:nvSpPr>
        <p:spPr>
          <a:xfrm>
            <a:off x="1270000" y="3302000"/>
            <a:ext cx="21844000" cy="9728697"/>
          </a:xfrm>
          <a:prstGeom prst="rect">
            <a:avLst/>
          </a:prstGeom>
        </p:spPr>
        <p:txBody>
          <a:bodyPr/>
          <a:lstStyle/>
          <a:p>
            <a:r>
              <a:t>Every Pixel stores 3 values namely RGB(Red - Green - Blue)</a:t>
            </a:r>
          </a:p>
          <a:p>
            <a:endParaRPr/>
          </a:p>
          <a:p>
            <a:endParaRPr/>
          </a:p>
          <a:p>
            <a:r>
              <a:t>The values ranges from 0(least bright) - 255(most bright)</a:t>
            </a:r>
          </a:p>
          <a:p>
            <a:r>
              <a:t>Each color/value is represented using 1 byte(8 bits)</a:t>
            </a:r>
          </a:p>
          <a:p>
            <a:r>
              <a:t>So each pixel has 3 values so space occupied by 1 pixel = 3 x 1 = 3 bytes</a:t>
            </a:r>
          </a:p>
          <a:p>
            <a:r>
              <a:t>We can say that the byte to pixel ratio in an image = 3</a:t>
            </a:r>
          </a:p>
          <a:p>
            <a:r>
              <a:t>Calculation of size of an image is done using the formula: Number of pixels x size of one pixel</a:t>
            </a:r>
          </a:p>
        </p:txBody>
      </p:sp>
      <p:sp>
        <p:nvSpPr>
          <p:cNvPr id="181" name="Rectangle"/>
          <p:cNvSpPr/>
          <p:nvPr/>
        </p:nvSpPr>
        <p:spPr>
          <a:xfrm>
            <a:off x="3508310" y="4641732"/>
            <a:ext cx="2203947" cy="1870275"/>
          </a:xfrm>
          <a:prstGeom prst="rect">
            <a:avLst/>
          </a:pr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82" name="Arrow 11"/>
          <p:cNvSpPr/>
          <p:nvPr/>
        </p:nvSpPr>
        <p:spPr>
          <a:xfrm>
            <a:off x="6856221" y="5006683"/>
            <a:ext cx="1514625" cy="1140374"/>
          </a:xfrm>
          <a:custGeom>
            <a:avLst/>
            <a:gdLst/>
            <a:ahLst/>
            <a:cxnLst>
              <a:cxn ang="0">
                <a:pos x="wd2" y="hd2"/>
              </a:cxn>
              <a:cxn ang="5400000">
                <a:pos x="wd2" y="hd2"/>
              </a:cxn>
              <a:cxn ang="10800000">
                <a:pos x="wd2" y="hd2"/>
              </a:cxn>
              <a:cxn ang="16200000">
                <a:pos x="wd2" y="hd2"/>
              </a:cxn>
            </a:cxnLst>
            <a:rect l="0" t="0" r="r" b="b"/>
            <a:pathLst>
              <a:path w="21600" h="21600"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rgbClr val="FFFFFF"/>
          </a:solidFill>
          <a:ln w="12700">
            <a:miter lim="400000"/>
          </a:ln>
        </p:spPr>
        <p:txBody>
          <a:bodyPr lIns="50800" tIns="50800" rIns="50800" bIns="50800" anchor="ctr"/>
          <a:lstStyle/>
          <a:p>
            <a:pPr defTabSz="457200">
              <a:defRPr sz="3200">
                <a:gradFill flip="none" rotWithShape="1">
                  <a:gsLst>
                    <a:gs pos="0">
                      <a:srgbClr val="00E8FF"/>
                    </a:gs>
                    <a:gs pos="100000">
                      <a:srgbClr val="FF00F7"/>
                    </a:gs>
                  </a:gsLst>
                  <a:lin ang="3967761" scaled="0"/>
                </a:gradFill>
                <a:latin typeface="Graphik Medium"/>
                <a:ea typeface="Graphik Medium"/>
                <a:cs typeface="Graphik Medium"/>
                <a:sym typeface="Graphik Medium"/>
              </a:defRPr>
            </a:pPr>
            <a:endParaRPr/>
          </a:p>
        </p:txBody>
      </p:sp>
      <p:sp>
        <p:nvSpPr>
          <p:cNvPr id="183" name="Rounded Rectangle"/>
          <p:cNvSpPr/>
          <p:nvPr/>
        </p:nvSpPr>
        <p:spPr>
          <a:xfrm>
            <a:off x="9527511" y="4712122"/>
            <a:ext cx="1814842" cy="1729496"/>
          </a:xfrm>
          <a:prstGeom prst="roundRect">
            <a:avLst>
              <a:gd name="adj" fmla="val 15000"/>
            </a:avLst>
          </a:prstGeom>
          <a:solidFill>
            <a:schemeClr val="accent5"/>
          </a:solidFill>
          <a:ln w="25400">
            <a:solidFill>
              <a:srgbClr val="000000"/>
            </a:solidFill>
            <a:miter lim="400000"/>
          </a:ln>
        </p:spPr>
        <p:txBody>
          <a:bodyPr lIns="50800" tIns="50800" rIns="50800" bIns="50800" anchor="ctr"/>
          <a:lstStyle/>
          <a:p>
            <a:pPr defTabSz="457200">
              <a:defRPr sz="3200">
                <a:solidFill>
                  <a:srgbClr val="FFFFFF"/>
                </a:solidFill>
                <a:latin typeface="Graphik Medium"/>
                <a:ea typeface="Graphik Medium"/>
                <a:cs typeface="Graphik Medium"/>
                <a:sym typeface="Graphik Medium"/>
              </a:defRPr>
            </a:pPr>
            <a:endParaRPr/>
          </a:p>
        </p:txBody>
      </p:sp>
      <p:sp>
        <p:nvSpPr>
          <p:cNvPr id="184" name="Rounded Rectangle"/>
          <p:cNvSpPr/>
          <p:nvPr/>
        </p:nvSpPr>
        <p:spPr>
          <a:xfrm>
            <a:off x="12943518" y="4712122"/>
            <a:ext cx="1814842" cy="1729496"/>
          </a:xfrm>
          <a:prstGeom prst="roundRect">
            <a:avLst>
              <a:gd name="adj" fmla="val 15000"/>
            </a:avLst>
          </a:prstGeom>
          <a:solidFill>
            <a:schemeClr val="accent3"/>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85" name="Rounded Rectangle"/>
          <p:cNvSpPr/>
          <p:nvPr/>
        </p:nvSpPr>
        <p:spPr>
          <a:xfrm>
            <a:off x="16359525" y="4712122"/>
            <a:ext cx="1814842" cy="1729496"/>
          </a:xfrm>
          <a:prstGeom prst="roundRect">
            <a:avLst>
              <a:gd name="adj" fmla="val 15000"/>
            </a:avLst>
          </a:prstGeom>
          <a:solidFill>
            <a:schemeClr val="accent1">
              <a:lumOff val="13575"/>
            </a:schemeClr>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186" name="Slide Number"/>
          <p:cNvSpPr txBox="1">
            <a:spLocks noGrp="1"/>
          </p:cNvSpPr>
          <p:nvPr>
            <p:ph type="sldNum" sz="quarter" idx="2"/>
          </p:nvPr>
        </p:nvSpPr>
        <p:spPr>
          <a:xfrm>
            <a:off x="12044121" y="13081000"/>
            <a:ext cx="28305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180">
                                            <p:bg/>
                                          </p:spTgt>
                                        </p:tgtEl>
                                        <p:attrNameLst>
                                          <p:attrName>style.visibility</p:attrName>
                                        </p:attrNameLst>
                                      </p:cBhvr>
                                      <p:to>
                                        <p:strVal val="visible"/>
                                      </p:to>
                                    </p:set>
                                    <p:animEffect transition="in" filter="fade">
                                      <p:cBhvr>
                                        <p:cTn id="7" dur="500"/>
                                        <p:tgtEl>
                                          <p:spTgt spid="180">
                                            <p:bg/>
                                          </p:spTgt>
                                        </p:tgtEl>
                                      </p:cBhvr>
                                    </p:animEffect>
                                  </p:childTnLst>
                                </p:cTn>
                              </p:par>
                              <p:par>
                                <p:cTn id="8" presetID="10" presetClass="entr" presetSubtype="0" fill="hold" grpId="1" nodeType="withEffect">
                                  <p:stCondLst>
                                    <p:cond delay="0"/>
                                  </p:stCondLst>
                                  <p:iterate type="lt">
                                    <p:tmAbs val="0"/>
                                  </p:iterate>
                                  <p:childTnLst>
                                    <p:set>
                                      <p:cBhvr>
                                        <p:cTn id="9" fill="hold"/>
                                        <p:tgtEl>
                                          <p:spTgt spid="180">
                                            <p:txEl>
                                              <p:pRg st="0" end="0"/>
                                            </p:txEl>
                                          </p:spTgt>
                                        </p:tgtEl>
                                        <p:attrNameLst>
                                          <p:attrName>style.visibility</p:attrName>
                                        </p:attrNameLst>
                                      </p:cBhvr>
                                      <p:to>
                                        <p:strVal val="visible"/>
                                      </p:to>
                                    </p:set>
                                    <p:animEffect transition="in" filter="fade">
                                      <p:cBhvr>
                                        <p:cTn id="10" dur="500"/>
                                        <p:tgtEl>
                                          <p:spTgt spid="180">
                                            <p:txEl>
                                              <p:pRg st="0" end="0"/>
                                            </p:txEl>
                                          </p:spTgt>
                                        </p:tgtEl>
                                      </p:cBhvr>
                                    </p:animEffect>
                                  </p:childTnLst>
                                </p:cTn>
                              </p:par>
                            </p:childTnLst>
                          </p:cTn>
                        </p:par>
                        <p:par>
                          <p:cTn id="11" fill="hold">
                            <p:stCondLst>
                              <p:cond delay="500"/>
                            </p:stCondLst>
                            <p:childTnLst>
                              <p:par>
                                <p:cTn id="12" presetID="10" presetClass="entr" fill="hold" grpId="2" nodeType="afterEffect">
                                  <p:stCondLst>
                                    <p:cond delay="0"/>
                                  </p:stCondLst>
                                  <p:iterate type="lt">
                                    <p:tmAbs val="0"/>
                                  </p:iterate>
                                  <p:childTnLst>
                                    <p:set>
                                      <p:cBhvr>
                                        <p:cTn id="13" fill="hold"/>
                                        <p:tgtEl>
                                          <p:spTgt spid="181"/>
                                        </p:tgtEl>
                                        <p:attrNameLst>
                                          <p:attrName>style.visibility</p:attrName>
                                        </p:attrNameLst>
                                      </p:cBhvr>
                                      <p:to>
                                        <p:strVal val="visible"/>
                                      </p:to>
                                    </p:set>
                                    <p:animEffect transition="in" filter="fade">
                                      <p:cBhvr>
                                        <p:cTn id="14" dur="500"/>
                                        <p:tgtEl>
                                          <p:spTgt spid="181"/>
                                        </p:tgtEl>
                                      </p:cBhvr>
                                    </p:animEffect>
                                  </p:childTnLst>
                                </p:cTn>
                              </p:par>
                            </p:childTnLst>
                          </p:cTn>
                        </p:par>
                        <p:par>
                          <p:cTn id="15" fill="hold">
                            <p:stCondLst>
                              <p:cond delay="1000"/>
                            </p:stCondLst>
                            <p:childTnLst>
                              <p:par>
                                <p:cTn id="16" presetID="10" presetClass="entr" fill="hold" grpId="3" nodeType="afterEffect">
                                  <p:stCondLst>
                                    <p:cond delay="0"/>
                                  </p:stCondLst>
                                  <p:iterate type="lt">
                                    <p:tmAbs val="0"/>
                                  </p:iterate>
                                  <p:childTnLst>
                                    <p:set>
                                      <p:cBhvr>
                                        <p:cTn id="17" fill="hold"/>
                                        <p:tgtEl>
                                          <p:spTgt spid="182"/>
                                        </p:tgtEl>
                                        <p:attrNameLst>
                                          <p:attrName>style.visibility</p:attrName>
                                        </p:attrNameLst>
                                      </p:cBhvr>
                                      <p:to>
                                        <p:strVal val="visible"/>
                                      </p:to>
                                    </p:set>
                                    <p:animEffect transition="in" filter="fade">
                                      <p:cBhvr>
                                        <p:cTn id="18" dur="500"/>
                                        <p:tgtEl>
                                          <p:spTgt spid="182"/>
                                        </p:tgtEl>
                                      </p:cBhvr>
                                    </p:animEffect>
                                  </p:childTnLst>
                                </p:cTn>
                              </p:par>
                            </p:childTnLst>
                          </p:cTn>
                        </p:par>
                        <p:par>
                          <p:cTn id="19" fill="hold">
                            <p:stCondLst>
                              <p:cond delay="1500"/>
                            </p:stCondLst>
                            <p:childTnLst>
                              <p:par>
                                <p:cTn id="20" presetID="10" presetClass="entr" fill="hold" grpId="4" nodeType="afterEffect">
                                  <p:stCondLst>
                                    <p:cond delay="0"/>
                                  </p:stCondLst>
                                  <p:iterate type="lt">
                                    <p:tmAbs val="0"/>
                                  </p:iterate>
                                  <p:childTnLst>
                                    <p:set>
                                      <p:cBhvr>
                                        <p:cTn id="21" fill="hold"/>
                                        <p:tgtEl>
                                          <p:spTgt spid="183"/>
                                        </p:tgtEl>
                                        <p:attrNameLst>
                                          <p:attrName>style.visibility</p:attrName>
                                        </p:attrNameLst>
                                      </p:cBhvr>
                                      <p:to>
                                        <p:strVal val="visible"/>
                                      </p:to>
                                    </p:set>
                                    <p:animEffect transition="in" filter="fade">
                                      <p:cBhvr>
                                        <p:cTn id="22" dur="500"/>
                                        <p:tgtEl>
                                          <p:spTgt spid="183"/>
                                        </p:tgtEl>
                                      </p:cBhvr>
                                    </p:animEffect>
                                  </p:childTnLst>
                                </p:cTn>
                              </p:par>
                            </p:childTnLst>
                          </p:cTn>
                        </p:par>
                        <p:par>
                          <p:cTn id="23" fill="hold">
                            <p:stCondLst>
                              <p:cond delay="2000"/>
                            </p:stCondLst>
                            <p:childTnLst>
                              <p:par>
                                <p:cTn id="24" presetID="10" presetClass="entr" fill="hold" grpId="5" nodeType="afterEffect">
                                  <p:stCondLst>
                                    <p:cond delay="0"/>
                                  </p:stCondLst>
                                  <p:iterate type="lt">
                                    <p:tmAbs val="0"/>
                                  </p:iterate>
                                  <p:childTnLst>
                                    <p:set>
                                      <p:cBhvr>
                                        <p:cTn id="25" fill="hold"/>
                                        <p:tgtEl>
                                          <p:spTgt spid="184"/>
                                        </p:tgtEl>
                                        <p:attrNameLst>
                                          <p:attrName>style.visibility</p:attrName>
                                        </p:attrNameLst>
                                      </p:cBhvr>
                                      <p:to>
                                        <p:strVal val="visible"/>
                                      </p:to>
                                    </p:set>
                                    <p:animEffect transition="in" filter="fade">
                                      <p:cBhvr>
                                        <p:cTn id="26" dur="500"/>
                                        <p:tgtEl>
                                          <p:spTgt spid="184"/>
                                        </p:tgtEl>
                                      </p:cBhvr>
                                    </p:animEffect>
                                  </p:childTnLst>
                                </p:cTn>
                              </p:par>
                            </p:childTnLst>
                          </p:cTn>
                        </p:par>
                        <p:par>
                          <p:cTn id="27" fill="hold">
                            <p:stCondLst>
                              <p:cond delay="2500"/>
                            </p:stCondLst>
                            <p:childTnLst>
                              <p:par>
                                <p:cTn id="28" presetID="10" presetClass="entr" fill="hold" grpId="6" nodeType="afterEffect">
                                  <p:stCondLst>
                                    <p:cond delay="0"/>
                                  </p:stCondLst>
                                  <p:iterate type="lt">
                                    <p:tmAbs val="0"/>
                                  </p:iterate>
                                  <p:childTnLst>
                                    <p:set>
                                      <p:cBhvr>
                                        <p:cTn id="29" fill="hold"/>
                                        <p:tgtEl>
                                          <p:spTgt spid="185"/>
                                        </p:tgtEl>
                                        <p:attrNameLst>
                                          <p:attrName>style.visibility</p:attrName>
                                        </p:attrNameLst>
                                      </p:cBhvr>
                                      <p:to>
                                        <p:strVal val="visible"/>
                                      </p:to>
                                    </p:set>
                                    <p:animEffect transition="in" filter="fade">
                                      <p:cBhvr>
                                        <p:cTn id="30" dur="500"/>
                                        <p:tgtEl>
                                          <p:spTgt spid="185"/>
                                        </p:tgtEl>
                                      </p:cBhvr>
                                    </p:animEffect>
                                  </p:childTnLst>
                                </p:cTn>
                              </p:par>
                            </p:childTnLst>
                          </p:cTn>
                        </p:par>
                        <p:par>
                          <p:cTn id="31" fill="hold">
                            <p:stCondLst>
                              <p:cond delay="3000"/>
                            </p:stCondLst>
                            <p:childTnLst>
                              <p:par>
                                <p:cTn id="32" presetID="10" presetClass="entr" fill="hold" grpId="1" nodeType="afterEffect">
                                  <p:stCondLst>
                                    <p:cond delay="0"/>
                                  </p:stCondLst>
                                  <p:iterate type="lt">
                                    <p:tmAbs val="0"/>
                                  </p:iterate>
                                  <p:childTnLst>
                                    <p:set>
                                      <p:cBhvr>
                                        <p:cTn id="33" fill="hold"/>
                                        <p:tgtEl>
                                          <p:spTgt spid="180">
                                            <p:txEl>
                                              <p:pRg st="1" end="1"/>
                                            </p:txEl>
                                          </p:spTgt>
                                        </p:tgtEl>
                                        <p:attrNameLst>
                                          <p:attrName>style.visibility</p:attrName>
                                        </p:attrNameLst>
                                      </p:cBhvr>
                                      <p:to>
                                        <p:strVal val="visible"/>
                                      </p:to>
                                    </p:set>
                                    <p:animEffect transition="in" filter="fade">
                                      <p:cBhvr>
                                        <p:cTn id="34" dur="500"/>
                                        <p:tgtEl>
                                          <p:spTgt spid="180">
                                            <p:txEl>
                                              <p:pRg st="1" end="1"/>
                                            </p:txEl>
                                          </p:spTgt>
                                        </p:tgtEl>
                                      </p:cBhvr>
                                    </p:animEffect>
                                  </p:childTnLst>
                                </p:cTn>
                              </p:par>
                            </p:childTnLst>
                          </p:cTn>
                        </p:par>
                        <p:par>
                          <p:cTn id="35" fill="hold">
                            <p:stCondLst>
                              <p:cond delay="3500"/>
                            </p:stCondLst>
                            <p:childTnLst>
                              <p:par>
                                <p:cTn id="36" presetID="10" presetClass="entr" fill="hold" grpId="1" nodeType="afterEffect">
                                  <p:stCondLst>
                                    <p:cond delay="0"/>
                                  </p:stCondLst>
                                  <p:iterate type="lt">
                                    <p:tmAbs val="0"/>
                                  </p:iterate>
                                  <p:childTnLst>
                                    <p:set>
                                      <p:cBhvr>
                                        <p:cTn id="37" fill="hold"/>
                                        <p:tgtEl>
                                          <p:spTgt spid="180">
                                            <p:txEl>
                                              <p:pRg st="2" end="2"/>
                                            </p:txEl>
                                          </p:spTgt>
                                        </p:tgtEl>
                                        <p:attrNameLst>
                                          <p:attrName>style.visibility</p:attrName>
                                        </p:attrNameLst>
                                      </p:cBhvr>
                                      <p:to>
                                        <p:strVal val="visible"/>
                                      </p:to>
                                    </p:set>
                                    <p:animEffect transition="in" filter="fade">
                                      <p:cBhvr>
                                        <p:cTn id="38" dur="500"/>
                                        <p:tgtEl>
                                          <p:spTgt spid="180">
                                            <p:txEl>
                                              <p:pRg st="2" end="2"/>
                                            </p:txEl>
                                          </p:spTgt>
                                        </p:tgtEl>
                                      </p:cBhvr>
                                    </p:animEffect>
                                  </p:childTnLst>
                                </p:cTn>
                              </p:par>
                            </p:childTnLst>
                          </p:cTn>
                        </p:par>
                        <p:par>
                          <p:cTn id="39" fill="hold">
                            <p:stCondLst>
                              <p:cond delay="4000"/>
                            </p:stCondLst>
                            <p:childTnLst>
                              <p:par>
                                <p:cTn id="40" presetID="10" presetClass="entr" fill="hold" grpId="1" nodeType="afterEffect">
                                  <p:stCondLst>
                                    <p:cond delay="0"/>
                                  </p:stCondLst>
                                  <p:iterate type="lt">
                                    <p:tmAbs val="0"/>
                                  </p:iterate>
                                  <p:childTnLst>
                                    <p:set>
                                      <p:cBhvr>
                                        <p:cTn id="41" fill="hold"/>
                                        <p:tgtEl>
                                          <p:spTgt spid="180">
                                            <p:txEl>
                                              <p:pRg st="3" end="3"/>
                                            </p:txEl>
                                          </p:spTgt>
                                        </p:tgtEl>
                                        <p:attrNameLst>
                                          <p:attrName>style.visibility</p:attrName>
                                        </p:attrNameLst>
                                      </p:cBhvr>
                                      <p:to>
                                        <p:strVal val="visible"/>
                                      </p:to>
                                    </p:set>
                                    <p:animEffect transition="in" filter="fade">
                                      <p:cBhvr>
                                        <p:cTn id="42" dur="500"/>
                                        <p:tgtEl>
                                          <p:spTgt spid="180">
                                            <p:txEl>
                                              <p:pRg st="3" end="3"/>
                                            </p:txEl>
                                          </p:spTgt>
                                        </p:tgtEl>
                                      </p:cBhvr>
                                    </p:animEffect>
                                  </p:childTnLst>
                                </p:cTn>
                              </p:par>
                            </p:childTnLst>
                          </p:cTn>
                        </p:par>
                        <p:par>
                          <p:cTn id="43" fill="hold">
                            <p:stCondLst>
                              <p:cond delay="4500"/>
                            </p:stCondLst>
                            <p:childTnLst>
                              <p:par>
                                <p:cTn id="44" presetID="10" presetClass="entr" fill="hold" grpId="1" nodeType="afterEffect">
                                  <p:stCondLst>
                                    <p:cond delay="0"/>
                                  </p:stCondLst>
                                  <p:iterate type="lt">
                                    <p:tmAbs val="0"/>
                                  </p:iterate>
                                  <p:childTnLst>
                                    <p:set>
                                      <p:cBhvr>
                                        <p:cTn id="45" fill="hold"/>
                                        <p:tgtEl>
                                          <p:spTgt spid="180">
                                            <p:txEl>
                                              <p:pRg st="4" end="4"/>
                                            </p:txEl>
                                          </p:spTgt>
                                        </p:tgtEl>
                                        <p:attrNameLst>
                                          <p:attrName>style.visibility</p:attrName>
                                        </p:attrNameLst>
                                      </p:cBhvr>
                                      <p:to>
                                        <p:strVal val="visible"/>
                                      </p:to>
                                    </p:set>
                                    <p:animEffect transition="in" filter="fade">
                                      <p:cBhvr>
                                        <p:cTn id="46" dur="500"/>
                                        <p:tgtEl>
                                          <p:spTgt spid="180">
                                            <p:txEl>
                                              <p:pRg st="4" end="4"/>
                                            </p:txEl>
                                          </p:spTgt>
                                        </p:tgtEl>
                                      </p:cBhvr>
                                    </p:animEffect>
                                  </p:childTnLst>
                                </p:cTn>
                              </p:par>
                            </p:childTnLst>
                          </p:cTn>
                        </p:par>
                        <p:par>
                          <p:cTn id="47" fill="hold">
                            <p:stCondLst>
                              <p:cond delay="5000"/>
                            </p:stCondLst>
                            <p:childTnLst>
                              <p:par>
                                <p:cTn id="48" presetID="10" presetClass="entr" fill="hold" grpId="1" nodeType="afterEffect">
                                  <p:stCondLst>
                                    <p:cond delay="0"/>
                                  </p:stCondLst>
                                  <p:iterate type="lt">
                                    <p:tmAbs val="0"/>
                                  </p:iterate>
                                  <p:childTnLst>
                                    <p:set>
                                      <p:cBhvr>
                                        <p:cTn id="49" fill="hold"/>
                                        <p:tgtEl>
                                          <p:spTgt spid="180">
                                            <p:txEl>
                                              <p:pRg st="5" end="5"/>
                                            </p:txEl>
                                          </p:spTgt>
                                        </p:tgtEl>
                                        <p:attrNameLst>
                                          <p:attrName>style.visibility</p:attrName>
                                        </p:attrNameLst>
                                      </p:cBhvr>
                                      <p:to>
                                        <p:strVal val="visible"/>
                                      </p:to>
                                    </p:set>
                                    <p:animEffect transition="in" filter="fade">
                                      <p:cBhvr>
                                        <p:cTn id="50" dur="500"/>
                                        <p:tgtEl>
                                          <p:spTgt spid="180">
                                            <p:txEl>
                                              <p:pRg st="5" end="5"/>
                                            </p:txEl>
                                          </p:spTgt>
                                        </p:tgtEl>
                                      </p:cBhvr>
                                    </p:animEffect>
                                  </p:childTnLst>
                                </p:cTn>
                              </p:par>
                            </p:childTnLst>
                          </p:cTn>
                        </p:par>
                        <p:par>
                          <p:cTn id="51" fill="hold">
                            <p:stCondLst>
                              <p:cond delay="5500"/>
                            </p:stCondLst>
                            <p:childTnLst>
                              <p:par>
                                <p:cTn id="52" presetID="10" presetClass="entr" fill="hold" grpId="1" nodeType="afterEffect">
                                  <p:stCondLst>
                                    <p:cond delay="0"/>
                                  </p:stCondLst>
                                  <p:iterate type="lt">
                                    <p:tmAbs val="0"/>
                                  </p:iterate>
                                  <p:childTnLst>
                                    <p:set>
                                      <p:cBhvr>
                                        <p:cTn id="53" fill="hold"/>
                                        <p:tgtEl>
                                          <p:spTgt spid="180">
                                            <p:txEl>
                                              <p:pRg st="6" end="6"/>
                                            </p:txEl>
                                          </p:spTgt>
                                        </p:tgtEl>
                                        <p:attrNameLst>
                                          <p:attrName>style.visibility</p:attrName>
                                        </p:attrNameLst>
                                      </p:cBhvr>
                                      <p:to>
                                        <p:strVal val="visible"/>
                                      </p:to>
                                    </p:set>
                                    <p:animEffect transition="in" filter="fade">
                                      <p:cBhvr>
                                        <p:cTn id="54" dur="500"/>
                                        <p:tgtEl>
                                          <p:spTgt spid="180">
                                            <p:txEl>
                                              <p:pRg st="6" end="6"/>
                                            </p:txEl>
                                          </p:spTgt>
                                        </p:tgtEl>
                                      </p:cBhvr>
                                    </p:animEffect>
                                  </p:childTnLst>
                                </p:cTn>
                              </p:par>
                            </p:childTnLst>
                          </p:cTn>
                        </p:par>
                        <p:par>
                          <p:cTn id="55" fill="hold">
                            <p:stCondLst>
                              <p:cond delay="6000"/>
                            </p:stCondLst>
                            <p:childTnLst>
                              <p:par>
                                <p:cTn id="56" presetID="10" presetClass="entr" fill="hold" grpId="1" nodeType="afterEffect">
                                  <p:stCondLst>
                                    <p:cond delay="0"/>
                                  </p:stCondLst>
                                  <p:iterate type="lt">
                                    <p:tmAbs val="0"/>
                                  </p:iterate>
                                  <p:childTnLst>
                                    <p:set>
                                      <p:cBhvr>
                                        <p:cTn id="57" fill="hold"/>
                                        <p:tgtEl>
                                          <p:spTgt spid="180">
                                            <p:txEl>
                                              <p:pRg st="7" end="7"/>
                                            </p:txEl>
                                          </p:spTgt>
                                        </p:tgtEl>
                                        <p:attrNameLst>
                                          <p:attrName>style.visibility</p:attrName>
                                        </p:attrNameLst>
                                      </p:cBhvr>
                                      <p:to>
                                        <p:strVal val="visible"/>
                                      </p:to>
                                    </p:set>
                                    <p:animEffect transition="in" filter="fade">
                                      <p:cBhvr>
                                        <p:cTn id="58" dur="500"/>
                                        <p:tgtEl>
                                          <p:spTgt spid="18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1" build="p" bldLvl="5" animBg="1" advAuto="0"/>
      <p:bldP spid="181" grpId="2" animBg="1" advAuto="0"/>
      <p:bldP spid="182" grpId="3" animBg="1" advAuto="0"/>
      <p:bldP spid="183" grpId="4" animBg="1" advAuto="0"/>
      <p:bldP spid="184" grpId="5" animBg="1" advAuto="0"/>
      <p:bldP spid="185" grpId="6"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Observation"/>
          <p:cNvSpPr txBox="1">
            <a:spLocks noGrp="1"/>
          </p:cNvSpPr>
          <p:nvPr>
            <p:ph type="title"/>
          </p:nvPr>
        </p:nvSpPr>
        <p:spPr>
          <a:xfrm>
            <a:off x="1270000" y="1269"/>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Observation</a:t>
            </a:r>
          </a:p>
        </p:txBody>
      </p:sp>
      <p:grpSp>
        <p:nvGrpSpPr>
          <p:cNvPr id="527" name="Group"/>
          <p:cNvGrpSpPr/>
          <p:nvPr/>
        </p:nvGrpSpPr>
        <p:grpSpPr>
          <a:xfrm>
            <a:off x="501849" y="3518994"/>
            <a:ext cx="5986094" cy="9507212"/>
            <a:chOff x="0" y="0"/>
            <a:chExt cx="5986093" cy="9507210"/>
          </a:xfrm>
        </p:grpSpPr>
        <p:sp>
          <p:nvSpPr>
            <p:cNvPr id="525" name="2-D DCT"/>
            <p:cNvSpPr/>
            <p:nvPr/>
          </p:nvSpPr>
          <p:spPr>
            <a:xfrm>
              <a:off x="0" y="0"/>
              <a:ext cx="5986094" cy="492253"/>
            </a:xfrm>
            <a:prstGeom prst="roundRect">
              <a:avLst>
                <a:gd name="adj" fmla="val 0"/>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FFFFFF"/>
                  </a:solidFill>
                  <a:latin typeface="+mn-lt"/>
                  <a:ea typeface="+mn-ea"/>
                  <a:cs typeface="+mn-cs"/>
                  <a:sym typeface="Graphik Semibold"/>
                </a:defRPr>
              </a:lvl1pPr>
            </a:lstStyle>
            <a:p>
              <a:r>
                <a:t>2-D DCT</a:t>
              </a:r>
            </a:p>
          </p:txBody>
        </p:sp>
        <p:pic>
          <p:nvPicPr>
            <p:cNvPr id="526" name="ColumnDCT.png" descr="ColumnDCT.png"/>
            <p:cNvPicPr>
              <a:picLocks noChangeAspect="1"/>
            </p:cNvPicPr>
            <p:nvPr/>
          </p:nvPicPr>
          <p:blipFill>
            <a:blip r:embed="rId2"/>
            <a:stretch>
              <a:fillRect/>
            </a:stretch>
          </p:blipFill>
          <p:spPr>
            <a:xfrm>
              <a:off x="0" y="593852"/>
              <a:ext cx="5986094" cy="8913359"/>
            </a:xfrm>
            <a:prstGeom prst="rect">
              <a:avLst/>
            </a:prstGeom>
            <a:ln w="12700" cap="flat">
              <a:noFill/>
              <a:miter lim="400000"/>
            </a:ln>
            <a:effectLst>
              <a:reflection stA="20000" endPos="40000" dir="5400000" sy="-100000" algn="bl" rotWithShape="0"/>
            </a:effectLst>
          </p:spPr>
        </p:pic>
      </p:grpSp>
      <p:sp>
        <p:nvSpPr>
          <p:cNvPr id="528" name="Rectangle"/>
          <p:cNvSpPr/>
          <p:nvPr/>
        </p:nvSpPr>
        <p:spPr>
          <a:xfrm>
            <a:off x="4738901" y="10766672"/>
            <a:ext cx="1689439" cy="2235108"/>
          </a:xfrm>
          <a:prstGeom prst="rect">
            <a:avLst/>
          </a:prstGeom>
          <a:ln w="38100">
            <a:solidFill>
              <a:schemeClr val="accent3">
                <a:hueOff val="-385756"/>
                <a:satOff val="-32155"/>
                <a:lumOff val="17967"/>
              </a:schemeClr>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pic>
        <p:nvPicPr>
          <p:cNvPr id="529" name="Image Gallery" descr="Image Gallery"/>
          <p:cNvPicPr>
            <a:picLocks noChangeAspect="1"/>
          </p:cNvPicPr>
          <p:nvPr/>
        </p:nvPicPr>
        <p:blipFill>
          <a:blip r:embed="rId3"/>
          <a:srcRect l="15701" r="15701"/>
          <a:stretch>
            <a:fillRect/>
          </a:stretch>
        </p:blipFill>
        <p:spPr>
          <a:xfrm>
            <a:off x="8516695" y="3638740"/>
            <a:ext cx="14397059" cy="9531372"/>
          </a:xfrm>
          <a:prstGeom prst="rect">
            <a:avLst/>
          </a:prstGeom>
          <a:ln w="12700">
            <a:miter lim="400000"/>
          </a:ln>
        </p:spPr>
      </p:pic>
      <p:sp>
        <p:nvSpPr>
          <p:cNvPr id="530" name="Line"/>
          <p:cNvSpPr/>
          <p:nvPr/>
        </p:nvSpPr>
        <p:spPr>
          <a:xfrm>
            <a:off x="4865085" y="12980057"/>
            <a:ext cx="3711360" cy="245369"/>
          </a:xfrm>
          <a:prstGeom prst="line">
            <a:avLst/>
          </a:prstGeom>
          <a:ln w="114300">
            <a:solidFill>
              <a:srgbClr val="FFFFFF"/>
            </a:solidFill>
            <a:miter lim="400000"/>
            <a:tailEnd type="triangle"/>
          </a:ln>
        </p:spPr>
        <p:txBody>
          <a:bodyPr lIns="50800" tIns="50800" rIns="50800" bIns="50800" anchor="ctr"/>
          <a:lstStyle/>
          <a:p>
            <a:endParaRPr/>
          </a:p>
        </p:txBody>
      </p:sp>
      <p:sp>
        <p:nvSpPr>
          <p:cNvPr id="531" name="Line"/>
          <p:cNvSpPr/>
          <p:nvPr/>
        </p:nvSpPr>
        <p:spPr>
          <a:xfrm flipV="1">
            <a:off x="4945298" y="3724492"/>
            <a:ext cx="3597344" cy="7005400"/>
          </a:xfrm>
          <a:prstGeom prst="line">
            <a:avLst/>
          </a:prstGeom>
          <a:ln w="114300">
            <a:solidFill>
              <a:srgbClr val="FFFFFF"/>
            </a:solidFill>
            <a:miter lim="400000"/>
            <a:tailEnd type="triangle"/>
          </a:ln>
        </p:spPr>
        <p:txBody>
          <a:bodyPr lIns="50800" tIns="50800" rIns="50800" bIns="50800" anchor="ctr"/>
          <a:lstStyle/>
          <a:p>
            <a:endParaRPr/>
          </a:p>
        </p:txBody>
      </p:sp>
      <p:sp>
        <p:nvSpPr>
          <p:cNvPr id="532" name="Most of the information for an image is in top left part.…"/>
          <p:cNvSpPr txBox="1"/>
          <p:nvPr/>
        </p:nvSpPr>
        <p:spPr>
          <a:xfrm>
            <a:off x="1270000" y="1447800"/>
            <a:ext cx="21844000" cy="16825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521779" indent="-521779" algn="l" defTabSz="685165">
              <a:buClr>
                <a:srgbClr val="FFFFFF"/>
              </a:buClr>
              <a:buSzPct val="100000"/>
              <a:buChar char="•"/>
              <a:defRPr sz="4482">
                <a:solidFill>
                  <a:srgbClr val="D5D5D5"/>
                </a:solidFill>
                <a:latin typeface="Graphik Medium"/>
                <a:ea typeface="Graphik Medium"/>
                <a:cs typeface="Graphik Medium"/>
                <a:sym typeface="Graphik Medium"/>
              </a:defRPr>
            </a:pPr>
            <a:r>
              <a:t>Most of the information for an image is in top left part.</a:t>
            </a:r>
          </a:p>
          <a:p>
            <a:pPr marL="521779" indent="-521779" algn="l" defTabSz="685165">
              <a:buClr>
                <a:srgbClr val="FFFFFF"/>
              </a:buClr>
              <a:buSzPct val="100000"/>
              <a:buChar char="•"/>
              <a:defRPr sz="4482">
                <a:solidFill>
                  <a:srgbClr val="D5D5D5"/>
                </a:solidFill>
                <a:latin typeface="Graphik Medium"/>
                <a:ea typeface="Graphik Medium"/>
                <a:cs typeface="Graphik Medium"/>
                <a:sym typeface="Graphik Medium"/>
              </a:defRPr>
            </a:pPr>
            <a:r>
              <a:t>This means that we can remove less significant higher frequency components.</a:t>
            </a:r>
          </a:p>
        </p:txBody>
      </p:sp>
      <p:sp>
        <p:nvSpPr>
          <p:cNvPr id="533" name="Slide Number"/>
          <p:cNvSpPr txBox="1">
            <a:spLocks noGrp="1"/>
          </p:cNvSpPr>
          <p:nvPr>
            <p:ph type="sldNum" sz="quarter" idx="2"/>
          </p:nvPr>
        </p:nvSpPr>
        <p:spPr>
          <a:xfrm>
            <a:off x="11948985" y="13081000"/>
            <a:ext cx="47333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531"/>
                                        </p:tgtEl>
                                        <p:attrNameLst>
                                          <p:attrName>style.visibility</p:attrName>
                                        </p:attrNameLst>
                                      </p:cBhvr>
                                      <p:to>
                                        <p:strVal val="visible"/>
                                      </p:to>
                                    </p:set>
                                    <p:animEffect transition="in" filter="fade">
                                      <p:cBhvr>
                                        <p:cTn id="7" dur="500"/>
                                        <p:tgtEl>
                                          <p:spTgt spid="531"/>
                                        </p:tgtEl>
                                      </p:cBhvr>
                                    </p:animEffect>
                                  </p:childTnLst>
                                </p:cTn>
                              </p:par>
                            </p:childTnLst>
                          </p:cTn>
                        </p:par>
                        <p:par>
                          <p:cTn id="8" fill="hold">
                            <p:stCondLst>
                              <p:cond delay="500"/>
                            </p:stCondLst>
                            <p:childTnLst>
                              <p:par>
                                <p:cTn id="9" presetID="10" presetClass="entr" fill="hold" grpId="2" nodeType="afterEffect">
                                  <p:stCondLst>
                                    <p:cond delay="0"/>
                                  </p:stCondLst>
                                  <p:iterate type="lt">
                                    <p:tmAbs val="0"/>
                                  </p:iterate>
                                  <p:childTnLst>
                                    <p:set>
                                      <p:cBhvr>
                                        <p:cTn id="10" fill="hold"/>
                                        <p:tgtEl>
                                          <p:spTgt spid="528"/>
                                        </p:tgtEl>
                                        <p:attrNameLst>
                                          <p:attrName>style.visibility</p:attrName>
                                        </p:attrNameLst>
                                      </p:cBhvr>
                                      <p:to>
                                        <p:strVal val="visible"/>
                                      </p:to>
                                    </p:set>
                                    <p:animEffect transition="in" filter="fade">
                                      <p:cBhvr>
                                        <p:cTn id="11" dur="500"/>
                                        <p:tgtEl>
                                          <p:spTgt spid="528"/>
                                        </p:tgtEl>
                                      </p:cBhvr>
                                    </p:animEffect>
                                  </p:childTnLst>
                                </p:cTn>
                              </p:par>
                            </p:childTnLst>
                          </p:cTn>
                        </p:par>
                        <p:par>
                          <p:cTn id="12" fill="hold">
                            <p:stCondLst>
                              <p:cond delay="1000"/>
                            </p:stCondLst>
                            <p:childTnLst>
                              <p:par>
                                <p:cTn id="13" presetID="10" presetClass="entr" fill="hold" grpId="3" nodeType="afterEffect">
                                  <p:stCondLst>
                                    <p:cond delay="0"/>
                                  </p:stCondLst>
                                  <p:iterate type="lt">
                                    <p:tmAbs val="0"/>
                                  </p:iterate>
                                  <p:childTnLst>
                                    <p:set>
                                      <p:cBhvr>
                                        <p:cTn id="14" fill="hold"/>
                                        <p:tgtEl>
                                          <p:spTgt spid="530"/>
                                        </p:tgtEl>
                                        <p:attrNameLst>
                                          <p:attrName>style.visibility</p:attrName>
                                        </p:attrNameLst>
                                      </p:cBhvr>
                                      <p:to>
                                        <p:strVal val="visible"/>
                                      </p:to>
                                    </p:set>
                                    <p:animEffect transition="in" filter="fade">
                                      <p:cBhvr>
                                        <p:cTn id="15" dur="500"/>
                                        <p:tgtEl>
                                          <p:spTgt spid="530"/>
                                        </p:tgtEl>
                                      </p:cBhvr>
                                    </p:animEffect>
                                  </p:childTnLst>
                                </p:cTn>
                              </p:par>
                            </p:childTnLst>
                          </p:cTn>
                        </p:par>
                        <p:par>
                          <p:cTn id="16" fill="hold">
                            <p:stCondLst>
                              <p:cond delay="1500"/>
                            </p:stCondLst>
                            <p:childTnLst>
                              <p:par>
                                <p:cTn id="17" presetID="22" presetClass="entr" presetSubtype="8" fill="hold" grpId="4" nodeType="afterEffect">
                                  <p:stCondLst>
                                    <p:cond delay="0"/>
                                  </p:stCondLst>
                                  <p:iterate>
                                    <p:tmAbs val="0"/>
                                  </p:iterate>
                                  <p:childTnLst>
                                    <p:set>
                                      <p:cBhvr>
                                        <p:cTn id="18" fill="hold"/>
                                        <p:tgtEl>
                                          <p:spTgt spid="529"/>
                                        </p:tgtEl>
                                        <p:attrNameLst>
                                          <p:attrName>style.visibility</p:attrName>
                                        </p:attrNameLst>
                                      </p:cBhvr>
                                      <p:to>
                                        <p:strVal val="visible"/>
                                      </p:to>
                                    </p:set>
                                    <p:animEffect transition="in" filter="wipe(left)">
                                      <p:cBhvr>
                                        <p:cTn id="19" dur="1000"/>
                                        <p:tgtEl>
                                          <p:spTgt spid="529"/>
                                        </p:tgtEl>
                                      </p:cBhvr>
                                    </p:animEffect>
                                  </p:childTnLst>
                                </p:cTn>
                              </p:par>
                            </p:childTnLst>
                          </p:cTn>
                        </p:par>
                        <p:par>
                          <p:cTn id="20" fill="hold">
                            <p:stCondLst>
                              <p:cond delay="2500"/>
                            </p:stCondLst>
                            <p:childTnLst>
                              <p:par>
                                <p:cTn id="21" presetID="10" presetClass="entr" fill="hold" grpId="5" nodeType="afterEffect">
                                  <p:stCondLst>
                                    <p:cond delay="0"/>
                                  </p:stCondLst>
                                  <p:iterate type="lt">
                                    <p:tmAbs val="0"/>
                                  </p:iterate>
                                  <p:childTnLst>
                                    <p:set>
                                      <p:cBhvr>
                                        <p:cTn id="22" fill="hold"/>
                                        <p:tgtEl>
                                          <p:spTgt spid="532"/>
                                        </p:tgtEl>
                                        <p:attrNameLst>
                                          <p:attrName>style.visibility</p:attrName>
                                        </p:attrNameLst>
                                      </p:cBhvr>
                                      <p:to>
                                        <p:strVal val="visible"/>
                                      </p:to>
                                    </p:set>
                                    <p:animEffect transition="in" filter="fade">
                                      <p:cBhvr>
                                        <p:cTn id="23" dur="2000"/>
                                        <p:tgtEl>
                                          <p:spTgt spid="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8" grpId="2" animBg="1" advAuto="0"/>
      <p:bldP spid="529" grpId="4" animBg="1" advAuto="0"/>
      <p:bldP spid="530" grpId="3" animBg="1" advAuto="0"/>
      <p:bldP spid="531" grpId="1" animBg="1" advAuto="0"/>
      <p:bldP spid="532" grpId="5"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Quantization"/>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Quantization</a:t>
            </a:r>
          </a:p>
        </p:txBody>
      </p:sp>
      <p:sp>
        <p:nvSpPr>
          <p:cNvPr id="536" name="Method to remove Higher Frequency Compon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Method to remove Higher Frequency Components</a:t>
            </a:r>
          </a:p>
        </p:txBody>
      </p:sp>
      <p:sp>
        <p:nvSpPr>
          <p:cNvPr id="537" name="Process to reduce number of bits required to store an integer value by reducing the precision…"/>
          <p:cNvSpPr txBox="1"/>
          <p:nvPr/>
        </p:nvSpPr>
        <p:spPr>
          <a:xfrm>
            <a:off x="11404600" y="4110037"/>
            <a:ext cx="12750777" cy="8808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400">
                <a:solidFill>
                  <a:srgbClr val="FFFFFF"/>
                </a:solidFill>
              </a:defRPr>
            </a:pPr>
            <a:r>
              <a:t>Process to reduce number of bits required to store an integer value by reducing the precision</a:t>
            </a:r>
          </a:p>
          <a:p>
            <a:pPr marL="558800" indent="-558800" algn="l" defTabSz="2438400">
              <a:spcBef>
                <a:spcPts val="2400"/>
              </a:spcBef>
              <a:buClr>
                <a:srgbClr val="FFFFFF"/>
              </a:buClr>
              <a:buSzPct val="100000"/>
              <a:buChar char="•"/>
              <a:defRPr sz="4400">
                <a:solidFill>
                  <a:srgbClr val="FFFFFF"/>
                </a:solidFill>
              </a:defRPr>
            </a:pPr>
            <a:r>
              <a:t>For any given matrix of DCT Coefficients, we can reduce the precision of the coefficients by moving farther away from them. This is because the farther we’re from the the Coefficients, the less the element contributes to the graphical image.</a:t>
            </a:r>
          </a:p>
          <a:p>
            <a:pPr marL="558800" indent="-558800" algn="l" defTabSz="2438400">
              <a:spcBef>
                <a:spcPts val="2400"/>
              </a:spcBef>
              <a:buClr>
                <a:srgbClr val="FFFFFF"/>
              </a:buClr>
              <a:buSzPct val="100000"/>
              <a:buChar char="•"/>
              <a:defRPr sz="4400">
                <a:solidFill>
                  <a:srgbClr val="FFFFFF"/>
                </a:solidFill>
              </a:defRPr>
            </a:pPr>
            <a:r>
              <a:t>Quantisation matrix differs on the basis of the Quality Factor. </a:t>
            </a:r>
          </a:p>
        </p:txBody>
      </p:sp>
      <p:pic>
        <p:nvPicPr>
          <p:cNvPr id="538" name="JPEG-standard-quantization-table.png" descr="JPEG-standard-quantization-table.png"/>
          <p:cNvPicPr>
            <a:picLocks noChangeAspect="1"/>
          </p:cNvPicPr>
          <p:nvPr/>
        </p:nvPicPr>
        <p:blipFill>
          <a:blip r:embed="rId2"/>
          <a:srcRect l="3215" t="3215" r="3215" b="3215"/>
          <a:stretch>
            <a:fillRect/>
          </a:stretch>
        </p:blipFill>
        <p:spPr>
          <a:xfrm>
            <a:off x="395654" y="4449944"/>
            <a:ext cx="10867931" cy="7620339"/>
          </a:xfrm>
          <a:prstGeom prst="rect">
            <a:avLst/>
          </a:prstGeom>
          <a:ln w="12700">
            <a:miter lim="400000"/>
          </a:ln>
          <a:effectLst>
            <a:reflection stA="20637" endPos="40000" dir="5400000" sy="-100000" algn="bl" rotWithShape="0"/>
          </a:effectLst>
        </p:spPr>
      </p:pic>
      <p:sp>
        <p:nvSpPr>
          <p:cNvPr id="539" name="JPEG Standard Quantisation Table"/>
          <p:cNvSpPr/>
          <p:nvPr/>
        </p:nvSpPr>
        <p:spPr>
          <a:xfrm>
            <a:off x="395654" y="3856092"/>
            <a:ext cx="10868025"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JPEG Standard Quantisation Table</a:t>
            </a:r>
          </a:p>
        </p:txBody>
      </p:sp>
      <p:sp>
        <p:nvSpPr>
          <p:cNvPr id="540" name="Source:ResearchGate"/>
          <p:cNvSpPr/>
          <p:nvPr/>
        </p:nvSpPr>
        <p:spPr>
          <a:xfrm>
            <a:off x="395654" y="12171941"/>
            <a:ext cx="10868025"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Source:ResearchGate</a:t>
            </a:r>
          </a:p>
        </p:txBody>
      </p:sp>
      <p:sp>
        <p:nvSpPr>
          <p:cNvPr id="541" name="Slide Number"/>
          <p:cNvSpPr txBox="1">
            <a:spLocks noGrp="1"/>
          </p:cNvSpPr>
          <p:nvPr>
            <p:ph type="sldNum" sz="quarter" idx="2"/>
          </p:nvPr>
        </p:nvSpPr>
        <p:spPr>
          <a:xfrm>
            <a:off x="11989079" y="13081000"/>
            <a:ext cx="393142"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38"/>
                                        </p:tgtEl>
                                        <p:attrNameLst>
                                          <p:attrName>style.visibility</p:attrName>
                                        </p:attrNameLst>
                                      </p:cBhvr>
                                      <p:to>
                                        <p:strVal val="visible"/>
                                      </p:to>
                                    </p:set>
                                    <p:animEffect transition="in" filter="wipe(left)">
                                      <p:cBhvr>
                                        <p:cTn id="7" dur="1000"/>
                                        <p:tgtEl>
                                          <p:spTgt spid="538"/>
                                        </p:tgtEl>
                                      </p:cBhvr>
                                    </p:animEffect>
                                  </p:childTnLst>
                                </p:cTn>
                              </p:par>
                              <p:par>
                                <p:cTn id="8" presetID="22" presetClass="entr" presetSubtype="8" fill="hold" nodeType="withEffect">
                                  <p:stCondLst>
                                    <p:cond delay="0"/>
                                  </p:stCondLst>
                                  <p:iterate>
                                    <p:tmAbs val="0"/>
                                  </p:iterate>
                                  <p:childTnLst>
                                    <p:set>
                                      <p:cBhvr>
                                        <p:cTn id="9" fill="hold"/>
                                        <p:tgtEl>
                                          <p:spTgt spid="539"/>
                                        </p:tgtEl>
                                        <p:attrNameLst>
                                          <p:attrName>style.visibility</p:attrName>
                                        </p:attrNameLst>
                                      </p:cBhvr>
                                      <p:to>
                                        <p:strVal val="visible"/>
                                      </p:to>
                                    </p:set>
                                    <p:animEffect transition="in" filter="wipe(left)">
                                      <p:cBhvr>
                                        <p:cTn id="10" dur="1000"/>
                                        <p:tgtEl>
                                          <p:spTgt spid="539"/>
                                        </p:tgtEl>
                                      </p:cBhvr>
                                    </p:animEffect>
                                  </p:childTnLst>
                                </p:cTn>
                              </p:par>
                              <p:par>
                                <p:cTn id="11" presetID="22" presetClass="entr" presetSubtype="8" fill="hold" nodeType="withEffect">
                                  <p:stCondLst>
                                    <p:cond delay="0"/>
                                  </p:stCondLst>
                                  <p:iterate>
                                    <p:tmAbs val="0"/>
                                  </p:iterate>
                                  <p:childTnLst>
                                    <p:set>
                                      <p:cBhvr>
                                        <p:cTn id="12" fill="hold"/>
                                        <p:tgtEl>
                                          <p:spTgt spid="540"/>
                                        </p:tgtEl>
                                        <p:attrNameLst>
                                          <p:attrName>style.visibility</p:attrName>
                                        </p:attrNameLst>
                                      </p:cBhvr>
                                      <p:to>
                                        <p:strVal val="visible"/>
                                      </p:to>
                                    </p:set>
                                    <p:animEffect transition="in" filter="wipe(left)">
                                      <p:cBhvr>
                                        <p:cTn id="13" dur="1000"/>
                                        <p:tgtEl>
                                          <p:spTgt spid="540"/>
                                        </p:tgtEl>
                                      </p:cBhvr>
                                    </p:animEffect>
                                  </p:childTnLst>
                                </p:cTn>
                              </p:par>
                            </p:childTnLst>
                          </p:cTn>
                        </p:par>
                        <p:par>
                          <p:cTn id="14" fill="hold">
                            <p:stCondLst>
                              <p:cond delay="1000"/>
                            </p:stCondLst>
                            <p:childTnLst>
                              <p:par>
                                <p:cTn id="15" presetID="22" presetClass="entr" presetSubtype="8" fill="hold" grpId="2" nodeType="afterEffect">
                                  <p:stCondLst>
                                    <p:cond delay="0"/>
                                  </p:stCondLst>
                                  <p:iterate>
                                    <p:tmAbs val="0"/>
                                  </p:iterate>
                                  <p:childTnLst>
                                    <p:set>
                                      <p:cBhvr>
                                        <p:cTn id="16" fill="hold"/>
                                        <p:tgtEl>
                                          <p:spTgt spid="537"/>
                                        </p:tgtEl>
                                        <p:attrNameLst>
                                          <p:attrName>style.visibility</p:attrName>
                                        </p:attrNameLst>
                                      </p:cBhvr>
                                      <p:to>
                                        <p:strVal val="visible"/>
                                      </p:to>
                                    </p:set>
                                    <p:animEffect transition="in" filter="wipe(left)">
                                      <p:cBhvr>
                                        <p:cTn id="17" dur="1000"/>
                                        <p:tgtEl>
                                          <p:spTgt spid="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 grpId="2" animBg="1" advAuto="0"/>
      <p:bldP spid="538"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Process of Quantization"/>
          <p:cNvSpPr txBox="1">
            <a:spLocks noGrp="1"/>
          </p:cNvSpPr>
          <p:nvPr>
            <p:ph type="title"/>
          </p:nvPr>
        </p:nvSpPr>
        <p:spPr>
          <a:xfrm>
            <a:off x="1270000" y="208574"/>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Process of Quantization</a:t>
            </a:r>
          </a:p>
        </p:txBody>
      </p:sp>
      <p:graphicFrame>
        <p:nvGraphicFramePr>
          <p:cNvPr id="544" name="Sample Quantisation Matrix(Q1)"/>
          <p:cNvGraphicFramePr/>
          <p:nvPr/>
        </p:nvGraphicFramePr>
        <p:xfrm>
          <a:off x="1021423" y="2019300"/>
          <a:ext cx="10581904" cy="10398022"/>
        </p:xfrm>
        <a:graphic>
          <a:graphicData uri="http://schemas.openxmlformats.org/drawingml/2006/table">
            <a:tbl>
              <a:tblPr bandRow="1">
                <a:tableStyleId>{4C3C2611-4C71-4FC5-86AE-919BDF0F9419}</a:tableStyleId>
              </a:tblPr>
              <a:tblGrid>
                <a:gridCol w="1322738">
                  <a:extLst>
                    <a:ext uri="{9D8B030D-6E8A-4147-A177-3AD203B41FA5}">
                      <a16:colId xmlns:a16="http://schemas.microsoft.com/office/drawing/2014/main" xmlns="" val="20000"/>
                    </a:ext>
                  </a:extLst>
                </a:gridCol>
                <a:gridCol w="1322738">
                  <a:extLst>
                    <a:ext uri="{9D8B030D-6E8A-4147-A177-3AD203B41FA5}">
                      <a16:colId xmlns:a16="http://schemas.microsoft.com/office/drawing/2014/main" xmlns="" val="20001"/>
                    </a:ext>
                  </a:extLst>
                </a:gridCol>
                <a:gridCol w="1322738">
                  <a:extLst>
                    <a:ext uri="{9D8B030D-6E8A-4147-A177-3AD203B41FA5}">
                      <a16:colId xmlns:a16="http://schemas.microsoft.com/office/drawing/2014/main" xmlns="" val="20002"/>
                    </a:ext>
                  </a:extLst>
                </a:gridCol>
                <a:gridCol w="1322738">
                  <a:extLst>
                    <a:ext uri="{9D8B030D-6E8A-4147-A177-3AD203B41FA5}">
                      <a16:colId xmlns:a16="http://schemas.microsoft.com/office/drawing/2014/main" xmlns="" val="20003"/>
                    </a:ext>
                  </a:extLst>
                </a:gridCol>
                <a:gridCol w="1322738">
                  <a:extLst>
                    <a:ext uri="{9D8B030D-6E8A-4147-A177-3AD203B41FA5}">
                      <a16:colId xmlns:a16="http://schemas.microsoft.com/office/drawing/2014/main" xmlns="" val="20004"/>
                    </a:ext>
                  </a:extLst>
                </a:gridCol>
                <a:gridCol w="1322738">
                  <a:extLst>
                    <a:ext uri="{9D8B030D-6E8A-4147-A177-3AD203B41FA5}">
                      <a16:colId xmlns:a16="http://schemas.microsoft.com/office/drawing/2014/main" xmlns="" val="20005"/>
                    </a:ext>
                  </a:extLst>
                </a:gridCol>
                <a:gridCol w="1322738">
                  <a:extLst>
                    <a:ext uri="{9D8B030D-6E8A-4147-A177-3AD203B41FA5}">
                      <a16:colId xmlns:a16="http://schemas.microsoft.com/office/drawing/2014/main" xmlns="" val="20006"/>
                    </a:ext>
                  </a:extLst>
                </a:gridCol>
                <a:gridCol w="1322738">
                  <a:extLst>
                    <a:ext uri="{9D8B030D-6E8A-4147-A177-3AD203B41FA5}">
                      <a16:colId xmlns:a16="http://schemas.microsoft.com/office/drawing/2014/main" xmlns="" val="20007"/>
                    </a:ext>
                  </a:extLst>
                </a:gridCol>
              </a:tblGrid>
              <a:tr h="946150">
                <a:tc gridSpan="8">
                  <a:txBody>
                    <a:bodyPr/>
                    <a:lstStyle/>
                    <a:p>
                      <a:pPr>
                        <a:defRPr sz="1800">
                          <a:solidFill>
                            <a:srgbClr val="000000"/>
                          </a:solidFill>
                        </a:defRPr>
                      </a:pPr>
                      <a:r>
                        <a:rPr sz="5000">
                          <a:solidFill>
                            <a:srgbClr val="FFFFFF"/>
                          </a:solidFill>
                        </a:rPr>
                        <a:t>Sample Quantisation Matrix(Q1)</a:t>
                      </a:r>
                    </a:p>
                  </a:txBody>
                  <a:tcPr marL="50800" marR="50800" marT="50800" marB="50800" anchor="ctr" horzOverflow="overflow">
                    <a:lnL/>
                    <a:lnR/>
                    <a:lnT/>
                    <a:lnB w="63500">
                      <a:solidFill>
                        <a:srgbClr val="A9A9A9"/>
                      </a:solidFill>
                      <a:miter lim="400000"/>
                    </a:lnB>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181484">
                <a:tc>
                  <a:txBody>
                    <a:bodyPr/>
                    <a:lstStyle/>
                    <a:p>
                      <a:pPr defTabSz="914400">
                        <a:defRPr sz="1800">
                          <a:solidFill>
                            <a:srgbClr val="000000"/>
                          </a:solidFill>
                        </a:defRPr>
                      </a:pPr>
                      <a:r>
                        <a:rPr sz="3200">
                          <a:solidFill>
                            <a:srgbClr val="FFFFFF"/>
                          </a:solidFill>
                        </a:rPr>
                        <a:t>3</a:t>
                      </a:r>
                    </a:p>
                  </a:txBody>
                  <a:tcPr marL="50800" marR="50800" marT="50800" marB="50800" anchor="ctr" horzOverflow="overflow">
                    <a:lnL w="63500">
                      <a:solidFill>
                        <a:srgbClr val="A9A9A9"/>
                      </a:solidFill>
                      <a:miter lim="400000"/>
                    </a:lnL>
                    <a:lnT w="63500">
                      <a:solidFill>
                        <a:srgbClr val="A9A9A9"/>
                      </a:solidFill>
                      <a:miter lim="400000"/>
                    </a:lnT>
                    <a:noFill/>
                  </a:tcPr>
                </a:tc>
                <a:tc>
                  <a:txBody>
                    <a:bodyPr/>
                    <a:lstStyle/>
                    <a:p>
                      <a:pPr defTabSz="914400">
                        <a:defRPr sz="1800">
                          <a:solidFill>
                            <a:srgbClr val="000000"/>
                          </a:solidFill>
                        </a:defRPr>
                      </a:pPr>
                      <a:r>
                        <a:rPr sz="3200">
                          <a:solidFill>
                            <a:srgbClr val="FFFFFF"/>
                          </a:solidFill>
                        </a:rPr>
                        <a:t>5</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7</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9</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11</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lnT w="63500">
                      <a:solidFill>
                        <a:srgbClr val="A9A9A9"/>
                      </a:solidFill>
                      <a:miter lim="400000"/>
                    </a:lnT>
                    <a:no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lnR w="63500">
                      <a:solidFill>
                        <a:srgbClr val="A9A9A9"/>
                      </a:solidFill>
                      <a:miter lim="400000"/>
                    </a:lnR>
                    <a:lnT w="63500">
                      <a:solidFill>
                        <a:srgbClr val="A9A9A9"/>
                      </a:solidFill>
                      <a:miter lim="400000"/>
                    </a:lnT>
                    <a:noFill/>
                  </a:tcPr>
                </a:tc>
                <a:extLst>
                  <a:ext uri="{0D108BD9-81ED-4DB2-BD59-A6C34878D82A}">
                    <a16:rowId xmlns:a16="http://schemas.microsoft.com/office/drawing/2014/main" xmlns="" val="10001"/>
                  </a:ext>
                </a:extLst>
              </a:tr>
              <a:tr h="1181484">
                <a:tc>
                  <a:txBody>
                    <a:bodyPr/>
                    <a:lstStyle/>
                    <a:p>
                      <a:pPr defTabSz="914400">
                        <a:defRPr sz="1800">
                          <a:solidFill>
                            <a:srgbClr val="000000"/>
                          </a:solidFill>
                        </a:defRPr>
                      </a:pPr>
                      <a:r>
                        <a:rPr sz="3200">
                          <a:solidFill>
                            <a:srgbClr val="FFFFFF"/>
                          </a:solidFill>
                        </a:rPr>
                        <a:t>5</a:t>
                      </a:r>
                    </a:p>
                  </a:txBody>
                  <a:tcPr marL="50800" marR="50800" marT="50800" marB="50800" anchor="ctr" horzOverflow="overflow">
                    <a:lnL w="63500">
                      <a:solidFill>
                        <a:srgbClr val="A9A9A9"/>
                      </a:solidFill>
                      <a:miter lim="400000"/>
                    </a:lnL>
                    <a:solidFill>
                      <a:srgbClr val="747676"/>
                    </a:solidFill>
                  </a:tcPr>
                </a:tc>
                <a:tc>
                  <a:txBody>
                    <a:bodyPr/>
                    <a:lstStyle/>
                    <a:p>
                      <a:pPr defTabSz="914400">
                        <a:defRPr sz="1800">
                          <a:solidFill>
                            <a:srgbClr val="000000"/>
                          </a:solidFill>
                        </a:defRPr>
                      </a:pPr>
                      <a:r>
                        <a:rPr sz="3200">
                          <a:solidFill>
                            <a:srgbClr val="FFFFFF"/>
                          </a:solidFill>
                        </a:rPr>
                        <a:t>7</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9</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11</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lnR w="63500">
                      <a:solidFill>
                        <a:srgbClr val="A9A9A9"/>
                      </a:solidFill>
                      <a:miter lim="400000"/>
                    </a:lnR>
                    <a:solidFill>
                      <a:srgbClr val="747676"/>
                    </a:solidFill>
                  </a:tcPr>
                </a:tc>
                <a:extLst>
                  <a:ext uri="{0D108BD9-81ED-4DB2-BD59-A6C34878D82A}">
                    <a16:rowId xmlns:a16="http://schemas.microsoft.com/office/drawing/2014/main" xmlns="" val="10002"/>
                  </a:ext>
                </a:extLst>
              </a:tr>
              <a:tr h="1181484">
                <a:tc>
                  <a:txBody>
                    <a:bodyPr/>
                    <a:lstStyle/>
                    <a:p>
                      <a:pPr defTabSz="914400">
                        <a:defRPr sz="1800">
                          <a:solidFill>
                            <a:srgbClr val="000000"/>
                          </a:solidFill>
                        </a:defRPr>
                      </a:pPr>
                      <a:r>
                        <a:rPr sz="3200">
                          <a:solidFill>
                            <a:srgbClr val="FFFFFF"/>
                          </a:solidFill>
                        </a:rPr>
                        <a:t>7</a:t>
                      </a:r>
                    </a:p>
                  </a:txBody>
                  <a:tcPr marL="50800" marR="50800" marT="50800" marB="50800" anchor="ctr" horzOverflow="overflow">
                    <a:lnL w="63500">
                      <a:solidFill>
                        <a:srgbClr val="A9A9A9"/>
                      </a:solidFill>
                      <a:miter lim="400000"/>
                    </a:lnL>
                    <a:noFill/>
                  </a:tcPr>
                </a:tc>
                <a:tc>
                  <a:txBody>
                    <a:bodyPr/>
                    <a:lstStyle/>
                    <a:p>
                      <a:pPr defTabSz="914400">
                        <a:defRPr sz="1800">
                          <a:solidFill>
                            <a:srgbClr val="000000"/>
                          </a:solidFill>
                        </a:defRPr>
                      </a:pPr>
                      <a:r>
                        <a:rPr sz="3200">
                          <a:solidFill>
                            <a:srgbClr val="FFFFFF"/>
                          </a:solidFill>
                        </a:rPr>
                        <a:t>9</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11</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lnR w="63500">
                      <a:solidFill>
                        <a:srgbClr val="A9A9A9"/>
                      </a:solidFill>
                      <a:miter lim="400000"/>
                    </a:lnR>
                    <a:noFill/>
                  </a:tcPr>
                </a:tc>
                <a:extLst>
                  <a:ext uri="{0D108BD9-81ED-4DB2-BD59-A6C34878D82A}">
                    <a16:rowId xmlns:a16="http://schemas.microsoft.com/office/drawing/2014/main" xmlns="" val="10003"/>
                  </a:ext>
                </a:extLst>
              </a:tr>
              <a:tr h="1181484">
                <a:tc>
                  <a:txBody>
                    <a:bodyPr/>
                    <a:lstStyle/>
                    <a:p>
                      <a:pPr defTabSz="914400">
                        <a:defRPr sz="1800">
                          <a:solidFill>
                            <a:srgbClr val="000000"/>
                          </a:solidFill>
                        </a:defRPr>
                      </a:pPr>
                      <a:r>
                        <a:rPr sz="3200">
                          <a:solidFill>
                            <a:srgbClr val="FFFFFF"/>
                          </a:solidFill>
                        </a:rPr>
                        <a:t>9</a:t>
                      </a:r>
                    </a:p>
                  </a:txBody>
                  <a:tcPr marL="50800" marR="50800" marT="50800" marB="50800" anchor="ctr" horzOverflow="overflow">
                    <a:lnL w="63500">
                      <a:solidFill>
                        <a:srgbClr val="A9A9A9"/>
                      </a:solidFill>
                      <a:miter lim="400000"/>
                    </a:lnL>
                    <a:solidFill>
                      <a:srgbClr val="747676"/>
                    </a:solidFill>
                  </a:tcPr>
                </a:tc>
                <a:tc>
                  <a:txBody>
                    <a:bodyPr/>
                    <a:lstStyle/>
                    <a:p>
                      <a:pPr defTabSz="914400">
                        <a:defRPr sz="1800">
                          <a:solidFill>
                            <a:srgbClr val="000000"/>
                          </a:solidFill>
                        </a:defRPr>
                      </a:pPr>
                      <a:r>
                        <a:rPr sz="3200">
                          <a:solidFill>
                            <a:srgbClr val="FFFFFF"/>
                          </a:solidFill>
                        </a:rPr>
                        <a:t>11</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23</a:t>
                      </a:r>
                    </a:p>
                  </a:txBody>
                  <a:tcPr marL="50800" marR="50800" marT="50800" marB="50800" anchor="ctr" horzOverflow="overflow">
                    <a:lnR w="63500">
                      <a:solidFill>
                        <a:srgbClr val="A9A9A9"/>
                      </a:solidFill>
                      <a:miter lim="400000"/>
                    </a:lnR>
                    <a:solidFill>
                      <a:srgbClr val="747676"/>
                    </a:solidFill>
                  </a:tcPr>
                </a:tc>
                <a:extLst>
                  <a:ext uri="{0D108BD9-81ED-4DB2-BD59-A6C34878D82A}">
                    <a16:rowId xmlns:a16="http://schemas.microsoft.com/office/drawing/2014/main" xmlns="" val="10004"/>
                  </a:ext>
                </a:extLst>
              </a:tr>
              <a:tr h="1181484">
                <a:tc>
                  <a:txBody>
                    <a:bodyPr/>
                    <a:lstStyle/>
                    <a:p>
                      <a:pPr defTabSz="914400">
                        <a:defRPr sz="1800">
                          <a:solidFill>
                            <a:srgbClr val="000000"/>
                          </a:solidFill>
                        </a:defRPr>
                      </a:pPr>
                      <a:r>
                        <a:rPr sz="3200">
                          <a:solidFill>
                            <a:srgbClr val="FFFFFF"/>
                          </a:solidFill>
                        </a:rPr>
                        <a:t>11</a:t>
                      </a:r>
                    </a:p>
                  </a:txBody>
                  <a:tcPr marL="50800" marR="50800" marT="50800" marB="50800" anchor="ctr" horzOverflow="overflow">
                    <a:lnL w="63500">
                      <a:solidFill>
                        <a:srgbClr val="A9A9A9"/>
                      </a:solidFill>
                      <a:miter lim="400000"/>
                    </a:lnL>
                    <a:noFill/>
                  </a:tcPr>
                </a:tc>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23</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lnR w="63500">
                      <a:solidFill>
                        <a:srgbClr val="A9A9A9"/>
                      </a:solidFill>
                      <a:miter lim="400000"/>
                    </a:lnR>
                    <a:noFill/>
                  </a:tcPr>
                </a:tc>
                <a:extLst>
                  <a:ext uri="{0D108BD9-81ED-4DB2-BD59-A6C34878D82A}">
                    <a16:rowId xmlns:a16="http://schemas.microsoft.com/office/drawing/2014/main" xmlns="" val="10005"/>
                  </a:ext>
                </a:extLst>
              </a:tr>
              <a:tr h="1181484">
                <a:tc>
                  <a:txBody>
                    <a:bodyPr/>
                    <a:lstStyle/>
                    <a:p>
                      <a:pPr defTabSz="914400">
                        <a:defRPr sz="1800">
                          <a:solidFill>
                            <a:srgbClr val="000000"/>
                          </a:solidFill>
                        </a:defRPr>
                      </a:pPr>
                      <a:r>
                        <a:rPr sz="3200">
                          <a:solidFill>
                            <a:srgbClr val="FFFFFF"/>
                          </a:solidFill>
                        </a:rPr>
                        <a:t>13</a:t>
                      </a:r>
                    </a:p>
                  </a:txBody>
                  <a:tcPr marL="50800" marR="50800" marT="50800" marB="50800" anchor="ctr" horzOverflow="overflow">
                    <a:lnL w="63500">
                      <a:solidFill>
                        <a:srgbClr val="A9A9A9"/>
                      </a:solidFill>
                      <a:miter lim="400000"/>
                    </a:lnL>
                    <a:solidFill>
                      <a:srgbClr val="747676"/>
                    </a:solidFill>
                  </a:tcPr>
                </a:tc>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23</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solidFill>
                      <a:srgbClr val="747676"/>
                    </a:solidFill>
                  </a:tcPr>
                </a:tc>
                <a:tc>
                  <a:txBody>
                    <a:bodyPr/>
                    <a:lstStyle/>
                    <a:p>
                      <a:pPr defTabSz="914400">
                        <a:defRPr sz="1800">
                          <a:solidFill>
                            <a:srgbClr val="000000"/>
                          </a:solidFill>
                        </a:defRPr>
                      </a:pPr>
                      <a:r>
                        <a:rPr sz="3200">
                          <a:solidFill>
                            <a:srgbClr val="FFFFFF"/>
                          </a:solidFill>
                        </a:rPr>
                        <a:t>27</a:t>
                      </a:r>
                    </a:p>
                  </a:txBody>
                  <a:tcPr marL="50800" marR="50800" marT="50800" marB="50800" anchor="ctr" horzOverflow="overflow">
                    <a:lnR w="63500">
                      <a:solidFill>
                        <a:srgbClr val="A9A9A9"/>
                      </a:solidFill>
                      <a:miter lim="400000"/>
                    </a:lnR>
                    <a:solidFill>
                      <a:srgbClr val="747676"/>
                    </a:solidFill>
                  </a:tcPr>
                </a:tc>
                <a:extLst>
                  <a:ext uri="{0D108BD9-81ED-4DB2-BD59-A6C34878D82A}">
                    <a16:rowId xmlns:a16="http://schemas.microsoft.com/office/drawing/2014/main" xmlns="" val="10006"/>
                  </a:ext>
                </a:extLst>
              </a:tr>
              <a:tr h="1181484">
                <a:tc>
                  <a:txBody>
                    <a:bodyPr/>
                    <a:lstStyle/>
                    <a:p>
                      <a:pPr defTabSz="914400">
                        <a:defRPr sz="1800">
                          <a:solidFill>
                            <a:srgbClr val="000000"/>
                          </a:solidFill>
                        </a:defRPr>
                      </a:pPr>
                      <a:r>
                        <a:rPr sz="3200">
                          <a:solidFill>
                            <a:srgbClr val="FFFFFF"/>
                          </a:solidFill>
                        </a:rPr>
                        <a:t>15</a:t>
                      </a:r>
                    </a:p>
                  </a:txBody>
                  <a:tcPr marL="50800" marR="50800" marT="50800" marB="50800" anchor="ctr" horzOverflow="overflow">
                    <a:lnL w="63500">
                      <a:solidFill>
                        <a:srgbClr val="A9A9A9"/>
                      </a:solidFill>
                      <a:miter lim="400000"/>
                    </a:lnL>
                    <a:noFill/>
                  </a:tcPr>
                </a:tc>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23</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27</a:t>
                      </a:r>
                    </a:p>
                  </a:txBody>
                  <a:tcPr marL="50800" marR="50800" marT="50800" marB="50800" anchor="ctr" horzOverflow="overflow">
                    <a:noFill/>
                  </a:tcPr>
                </a:tc>
                <a:tc>
                  <a:txBody>
                    <a:bodyPr/>
                    <a:lstStyle/>
                    <a:p>
                      <a:pPr defTabSz="914400">
                        <a:defRPr sz="1800">
                          <a:solidFill>
                            <a:srgbClr val="000000"/>
                          </a:solidFill>
                        </a:defRPr>
                      </a:pPr>
                      <a:r>
                        <a:rPr sz="3200">
                          <a:solidFill>
                            <a:srgbClr val="FFFFFF"/>
                          </a:solidFill>
                        </a:rPr>
                        <a:t>29</a:t>
                      </a:r>
                    </a:p>
                  </a:txBody>
                  <a:tcPr marL="50800" marR="50800" marT="50800" marB="50800" anchor="ctr" horzOverflow="overflow">
                    <a:lnR w="63500">
                      <a:solidFill>
                        <a:srgbClr val="A9A9A9"/>
                      </a:solidFill>
                      <a:miter lim="400000"/>
                    </a:lnR>
                    <a:noFill/>
                  </a:tcPr>
                </a:tc>
                <a:extLst>
                  <a:ext uri="{0D108BD9-81ED-4DB2-BD59-A6C34878D82A}">
                    <a16:rowId xmlns:a16="http://schemas.microsoft.com/office/drawing/2014/main" xmlns="" val="10007"/>
                  </a:ext>
                </a:extLst>
              </a:tr>
              <a:tr h="1181484">
                <a:tc>
                  <a:txBody>
                    <a:bodyPr/>
                    <a:lstStyle/>
                    <a:p>
                      <a:pPr defTabSz="914400">
                        <a:defRPr sz="1800">
                          <a:solidFill>
                            <a:srgbClr val="000000"/>
                          </a:solidFill>
                        </a:defRPr>
                      </a:pPr>
                      <a:r>
                        <a:rPr sz="3200">
                          <a:solidFill>
                            <a:srgbClr val="FFFFFF"/>
                          </a:solidFill>
                        </a:rPr>
                        <a:t>17</a:t>
                      </a:r>
                    </a:p>
                  </a:txBody>
                  <a:tcPr marL="50800" marR="50800" marT="50800" marB="50800" anchor="ctr" horzOverflow="overflow">
                    <a:lnL w="63500">
                      <a:solidFill>
                        <a:srgbClr val="A9A9A9"/>
                      </a:solidFill>
                      <a:miter lim="400000"/>
                    </a:lnL>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19</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21</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23</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25</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27</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29</a:t>
                      </a:r>
                    </a:p>
                  </a:txBody>
                  <a:tcPr marL="50800" marR="50800" marT="50800" marB="50800" anchor="ctr" horzOverflow="overflow">
                    <a:lnB w="63500">
                      <a:solidFill>
                        <a:srgbClr val="A9A9A9"/>
                      </a:solidFill>
                      <a:miter lim="400000"/>
                    </a:lnB>
                    <a:solidFill>
                      <a:srgbClr val="747676"/>
                    </a:solidFill>
                  </a:tcPr>
                </a:tc>
                <a:tc>
                  <a:txBody>
                    <a:bodyPr/>
                    <a:lstStyle/>
                    <a:p>
                      <a:pPr defTabSz="914400">
                        <a:defRPr sz="1800">
                          <a:solidFill>
                            <a:srgbClr val="000000"/>
                          </a:solidFill>
                        </a:defRPr>
                      </a:pPr>
                      <a:r>
                        <a:rPr sz="3200">
                          <a:solidFill>
                            <a:srgbClr val="FFFFFF"/>
                          </a:solidFill>
                        </a:rPr>
                        <a:t>31</a:t>
                      </a:r>
                    </a:p>
                  </a:txBody>
                  <a:tcPr marL="50800" marR="50800" marT="50800" marB="50800" anchor="ctr" horzOverflow="overflow">
                    <a:lnR w="63500">
                      <a:solidFill>
                        <a:srgbClr val="A9A9A9"/>
                      </a:solidFill>
                      <a:miter lim="400000"/>
                    </a:lnR>
                    <a:lnB w="63500">
                      <a:solidFill>
                        <a:srgbClr val="A9A9A9"/>
                      </a:solidFill>
                      <a:miter lim="400000"/>
                    </a:lnB>
                    <a:solidFill>
                      <a:srgbClr val="747676"/>
                    </a:solidFill>
                  </a:tcPr>
                </a:tc>
                <a:extLst>
                  <a:ext uri="{0D108BD9-81ED-4DB2-BD59-A6C34878D82A}">
                    <a16:rowId xmlns:a16="http://schemas.microsoft.com/office/drawing/2014/main" xmlns="" val="10008"/>
                  </a:ext>
                </a:extLst>
              </a:tr>
            </a:tbl>
          </a:graphicData>
        </a:graphic>
      </p:graphicFrame>
      <p:sp>
        <p:nvSpPr>
          <p:cNvPr id="545" name="For every element position in a DCT Matrix, the corresponding value in the quantisation matrix gives the quantum value indicating the step size for that particular element…"/>
          <p:cNvSpPr txBox="1"/>
          <p:nvPr/>
        </p:nvSpPr>
        <p:spPr>
          <a:xfrm>
            <a:off x="12522200" y="2815590"/>
            <a:ext cx="10645413" cy="6459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000">
                <a:solidFill>
                  <a:srgbClr val="FFFFFF"/>
                </a:solidFill>
              </a:defRPr>
            </a:pPr>
            <a:r>
              <a:t>For every element position in a DCT Matrix, the corresponding value in the quantisation matrix gives the quantum value indicating the step size for that particular element</a:t>
            </a:r>
          </a:p>
          <a:p>
            <a:pPr marL="558800" indent="-558800" algn="l" defTabSz="2438400">
              <a:spcBef>
                <a:spcPts val="2400"/>
              </a:spcBef>
              <a:buClr>
                <a:srgbClr val="FFFFFF"/>
              </a:buClr>
              <a:buSzPct val="100000"/>
              <a:buChar char="•"/>
              <a:defRPr sz="4000">
                <a:solidFill>
                  <a:srgbClr val="FFFFFF"/>
                </a:solidFill>
              </a:defRPr>
            </a:pPr>
            <a:r>
              <a:t>The coefficients which are more important are encoded with small step size, while the less important ones are encode with high step size.</a:t>
            </a:r>
          </a:p>
        </p:txBody>
      </p:sp>
      <p:pic>
        <p:nvPicPr>
          <p:cNvPr id="546" name="Image" descr="Image"/>
          <p:cNvPicPr>
            <a:picLocks noChangeAspect="1"/>
          </p:cNvPicPr>
          <p:nvPr/>
        </p:nvPicPr>
        <p:blipFill>
          <a:blip r:embed="rId2"/>
          <a:srcRect l="1081" t="1081" r="1081" b="1081"/>
          <a:stretch>
            <a:fillRect/>
          </a:stretch>
        </p:blipFill>
        <p:spPr>
          <a:xfrm>
            <a:off x="13157050" y="10324389"/>
            <a:ext cx="9707105" cy="2087127"/>
          </a:xfrm>
          <a:prstGeom prst="rect">
            <a:avLst/>
          </a:prstGeom>
          <a:ln w="12700">
            <a:miter lim="400000"/>
          </a:ln>
          <a:effectLst>
            <a:reflection stA="50000" endPos="40000" dir="5400000" sy="-100000" algn="bl" rotWithShape="0"/>
          </a:effectLst>
        </p:spPr>
      </p:pic>
      <p:sp>
        <p:nvSpPr>
          <p:cNvPr id="547" name="Formula for Quantization"/>
          <p:cNvSpPr/>
          <p:nvPr/>
        </p:nvSpPr>
        <p:spPr>
          <a:xfrm>
            <a:off x="13157050" y="9730537"/>
            <a:ext cx="9707167"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Formula for Quantization</a:t>
            </a:r>
          </a:p>
        </p:txBody>
      </p:sp>
      <p:sp>
        <p:nvSpPr>
          <p:cNvPr id="548" name="Slide Number"/>
          <p:cNvSpPr txBox="1">
            <a:spLocks noGrp="1"/>
          </p:cNvSpPr>
          <p:nvPr>
            <p:ph type="sldNum" sz="quarter" idx="2"/>
          </p:nvPr>
        </p:nvSpPr>
        <p:spPr>
          <a:xfrm>
            <a:off x="11966727" y="13081000"/>
            <a:ext cx="43784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44"/>
                                        </p:tgtEl>
                                        <p:attrNameLst>
                                          <p:attrName>style.visibility</p:attrName>
                                        </p:attrNameLst>
                                      </p:cBhvr>
                                      <p:to>
                                        <p:strVal val="visible"/>
                                      </p:to>
                                    </p:set>
                                    <p:animEffect transition="in" filter="wipe(left)">
                                      <p:cBhvr>
                                        <p:cTn id="7" dur="1000"/>
                                        <p:tgtEl>
                                          <p:spTgt spid="54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545"/>
                                        </p:tgtEl>
                                        <p:attrNameLst>
                                          <p:attrName>style.visibility</p:attrName>
                                        </p:attrNameLst>
                                      </p:cBhvr>
                                      <p:to>
                                        <p:strVal val="visible"/>
                                      </p:to>
                                    </p:set>
                                    <p:animEffect transition="in" filter="wipe(left)">
                                      <p:cBhvr>
                                        <p:cTn id="11" dur="1000"/>
                                        <p:tgtEl>
                                          <p:spTgt spid="545"/>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546"/>
                                        </p:tgtEl>
                                        <p:attrNameLst>
                                          <p:attrName>style.visibility</p:attrName>
                                        </p:attrNameLst>
                                      </p:cBhvr>
                                      <p:to>
                                        <p:strVal val="visible"/>
                                      </p:to>
                                    </p:set>
                                    <p:animEffect transition="in" filter="wipe(left)">
                                      <p:cBhvr>
                                        <p:cTn id="15" dur="1000"/>
                                        <p:tgtEl>
                                          <p:spTgt spid="546"/>
                                        </p:tgtEl>
                                      </p:cBhvr>
                                    </p:animEffect>
                                  </p:childTnLst>
                                </p:cTn>
                              </p:par>
                              <p:par>
                                <p:cTn id="16" presetID="22" presetClass="entr" presetSubtype="8" fill="hold" nodeType="withEffect">
                                  <p:stCondLst>
                                    <p:cond delay="0"/>
                                  </p:stCondLst>
                                  <p:iterate>
                                    <p:tmAbs val="0"/>
                                  </p:iterate>
                                  <p:childTnLst>
                                    <p:set>
                                      <p:cBhvr>
                                        <p:cTn id="17" fill="hold"/>
                                        <p:tgtEl>
                                          <p:spTgt spid="547"/>
                                        </p:tgtEl>
                                        <p:attrNameLst>
                                          <p:attrName>style.visibility</p:attrName>
                                        </p:attrNameLst>
                                      </p:cBhvr>
                                      <p:to>
                                        <p:strVal val="visible"/>
                                      </p:to>
                                    </p:set>
                                    <p:animEffect transition="in" filter="wipe(left)">
                                      <p:cBhvr>
                                        <p:cTn id="18"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1" animBg="1" advAuto="0"/>
      <p:bldP spid="545" grpId="2" animBg="1" advAuto="0"/>
      <p:bldP spid="546"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Process of Quantization"/>
          <p:cNvSpPr txBox="1">
            <a:spLocks noGrp="1"/>
          </p:cNvSpPr>
          <p:nvPr>
            <p:ph type="title"/>
          </p:nvPr>
        </p:nvSpPr>
        <p:spPr>
          <a:xfrm>
            <a:off x="1270000" y="284774"/>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Process of Quantization</a:t>
            </a:r>
          </a:p>
        </p:txBody>
      </p:sp>
      <p:graphicFrame>
        <p:nvGraphicFramePr>
          <p:cNvPr id="551" name="DCT Matrix Before Quantization"/>
          <p:cNvGraphicFramePr/>
          <p:nvPr/>
        </p:nvGraphicFramePr>
        <p:xfrm>
          <a:off x="889000" y="3131912"/>
          <a:ext cx="8261547" cy="8834911"/>
        </p:xfrm>
        <a:graphic>
          <a:graphicData uri="http://schemas.openxmlformats.org/drawingml/2006/table">
            <a:tbl>
              <a:tblPr bandRow="1">
                <a:tableStyleId>{4C3C2611-4C71-4FC5-86AE-919BDF0F9419}</a:tableStyleId>
              </a:tblPr>
              <a:tblGrid>
                <a:gridCol w="1074448">
                  <a:extLst>
                    <a:ext uri="{9D8B030D-6E8A-4147-A177-3AD203B41FA5}">
                      <a16:colId xmlns:a16="http://schemas.microsoft.com/office/drawing/2014/main" xmlns="" val="20000"/>
                    </a:ext>
                  </a:extLst>
                </a:gridCol>
                <a:gridCol w="1074448">
                  <a:extLst>
                    <a:ext uri="{9D8B030D-6E8A-4147-A177-3AD203B41FA5}">
                      <a16:colId xmlns:a16="http://schemas.microsoft.com/office/drawing/2014/main" xmlns="" val="20001"/>
                    </a:ext>
                  </a:extLst>
                </a:gridCol>
                <a:gridCol w="1074448">
                  <a:extLst>
                    <a:ext uri="{9D8B030D-6E8A-4147-A177-3AD203B41FA5}">
                      <a16:colId xmlns:a16="http://schemas.microsoft.com/office/drawing/2014/main" xmlns="" val="20002"/>
                    </a:ext>
                  </a:extLst>
                </a:gridCol>
                <a:gridCol w="1074448">
                  <a:extLst>
                    <a:ext uri="{9D8B030D-6E8A-4147-A177-3AD203B41FA5}">
                      <a16:colId xmlns:a16="http://schemas.microsoft.com/office/drawing/2014/main" xmlns="" val="20003"/>
                    </a:ext>
                  </a:extLst>
                </a:gridCol>
                <a:gridCol w="1074448">
                  <a:extLst>
                    <a:ext uri="{9D8B030D-6E8A-4147-A177-3AD203B41FA5}">
                      <a16:colId xmlns:a16="http://schemas.microsoft.com/office/drawing/2014/main" xmlns="" val="20004"/>
                    </a:ext>
                  </a:extLst>
                </a:gridCol>
                <a:gridCol w="1074448">
                  <a:extLst>
                    <a:ext uri="{9D8B030D-6E8A-4147-A177-3AD203B41FA5}">
                      <a16:colId xmlns:a16="http://schemas.microsoft.com/office/drawing/2014/main" xmlns="" val="20005"/>
                    </a:ext>
                  </a:extLst>
                </a:gridCol>
                <a:gridCol w="1074448">
                  <a:extLst>
                    <a:ext uri="{9D8B030D-6E8A-4147-A177-3AD203B41FA5}">
                      <a16:colId xmlns:a16="http://schemas.microsoft.com/office/drawing/2014/main" xmlns="" val="20006"/>
                    </a:ext>
                  </a:extLst>
                </a:gridCol>
                <a:gridCol w="740411">
                  <a:extLst>
                    <a:ext uri="{9D8B030D-6E8A-4147-A177-3AD203B41FA5}">
                      <a16:colId xmlns:a16="http://schemas.microsoft.com/office/drawing/2014/main" xmlns="" val="20007"/>
                    </a:ext>
                  </a:extLst>
                </a:gridCol>
              </a:tblGrid>
              <a:tr h="757047">
                <a:tc gridSpan="8">
                  <a:txBody>
                    <a:bodyPr/>
                    <a:lstStyle/>
                    <a:p>
                      <a:pPr>
                        <a:defRPr sz="1800">
                          <a:solidFill>
                            <a:srgbClr val="000000"/>
                          </a:solidFill>
                        </a:defRPr>
                      </a:pPr>
                      <a:r>
                        <a:rPr sz="3900">
                          <a:solidFill>
                            <a:srgbClr val="FFFFFF"/>
                          </a:solidFill>
                        </a:rPr>
                        <a:t>DCT Matrix Before Quantization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92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noFill/>
                  </a:tcPr>
                </a:tc>
                <a:extLst>
                  <a:ext uri="{0D108BD9-81ED-4DB2-BD59-A6C34878D82A}">
                    <a16:rowId xmlns:a16="http://schemas.microsoft.com/office/drawing/2014/main" xmlns="" val="10001"/>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-39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-58</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extLst>
                  <a:ext uri="{0D108BD9-81ED-4DB2-BD59-A6C34878D82A}">
                    <a16:rowId xmlns:a16="http://schemas.microsoft.com/office/drawing/2014/main" xmlns="" val="10002"/>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-84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-18</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extLst>
                  <a:ext uri="{0D108BD9-81ED-4DB2-BD59-A6C34878D82A}">
                    <a16:rowId xmlns:a16="http://schemas.microsoft.com/office/drawing/2014/main" xmlns="" val="10003"/>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-52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-36</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4"/>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-86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extLst>
                  <a:ext uri="{0D108BD9-81ED-4DB2-BD59-A6C34878D82A}">
                    <a16:rowId xmlns:a16="http://schemas.microsoft.com/office/drawing/2014/main" xmlns="" val="10005"/>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-62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65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-8</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6"/>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extLst>
                  <a:ext uri="{0D108BD9-81ED-4DB2-BD59-A6C34878D82A}">
                    <a16:rowId xmlns:a16="http://schemas.microsoft.com/office/drawing/2014/main" xmlns="" val="10007"/>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-54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747676"/>
                    </a:solidFill>
                  </a:tcPr>
                </a:tc>
                <a:extLst>
                  <a:ext uri="{0D108BD9-81ED-4DB2-BD59-A6C34878D82A}">
                    <a16:rowId xmlns:a16="http://schemas.microsoft.com/office/drawing/2014/main" xmlns="" val="10008"/>
                  </a:ext>
                </a:extLst>
              </a:tr>
            </a:tbl>
          </a:graphicData>
        </a:graphic>
      </p:graphicFrame>
      <p:sp>
        <p:nvSpPr>
          <p:cNvPr id="552" name="Line"/>
          <p:cNvSpPr/>
          <p:nvPr/>
        </p:nvSpPr>
        <p:spPr>
          <a:xfrm>
            <a:off x="9781813" y="7551848"/>
            <a:ext cx="4111511" cy="1"/>
          </a:xfrm>
          <a:prstGeom prst="line">
            <a:avLst/>
          </a:prstGeom>
          <a:ln w="127000">
            <a:solidFill>
              <a:srgbClr val="FFFFFF"/>
            </a:solidFill>
            <a:miter lim="400000"/>
            <a:tailEnd type="triangle"/>
          </a:ln>
        </p:spPr>
        <p:txBody>
          <a:bodyPr lIns="50800" tIns="50800" rIns="50800" bIns="50800" anchor="ctr"/>
          <a:lstStyle/>
          <a:p>
            <a:endParaRPr/>
          </a:p>
        </p:txBody>
      </p:sp>
      <p:sp>
        <p:nvSpPr>
          <p:cNvPr id="553" name="Dividing by Q1"/>
          <p:cNvSpPr txBox="1"/>
          <p:nvPr/>
        </p:nvSpPr>
        <p:spPr>
          <a:xfrm>
            <a:off x="9728200" y="6403847"/>
            <a:ext cx="4218737"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FFFFFF"/>
                </a:solidFill>
              </a:defRPr>
            </a:lvl1pPr>
          </a:lstStyle>
          <a:p>
            <a:r>
              <a:t>Dividing by Q1</a:t>
            </a:r>
          </a:p>
        </p:txBody>
      </p:sp>
      <p:graphicFrame>
        <p:nvGraphicFramePr>
          <p:cNvPr id="554" name="DCT Matrix After Quantization"/>
          <p:cNvGraphicFramePr/>
          <p:nvPr/>
        </p:nvGraphicFramePr>
        <p:xfrm>
          <a:off x="14878050" y="3309712"/>
          <a:ext cx="8838600" cy="8834911"/>
        </p:xfrm>
        <a:graphic>
          <a:graphicData uri="http://schemas.openxmlformats.org/drawingml/2006/table">
            <a:tbl>
              <a:tblPr bandRow="1">
                <a:tableStyleId>{4C3C2611-4C71-4FC5-86AE-919BDF0F9419}</a:tableStyleId>
              </a:tblPr>
              <a:tblGrid>
                <a:gridCol w="1149496">
                  <a:extLst>
                    <a:ext uri="{9D8B030D-6E8A-4147-A177-3AD203B41FA5}">
                      <a16:colId xmlns:a16="http://schemas.microsoft.com/office/drawing/2014/main" xmlns="" val="20000"/>
                    </a:ext>
                  </a:extLst>
                </a:gridCol>
                <a:gridCol w="1149496">
                  <a:extLst>
                    <a:ext uri="{9D8B030D-6E8A-4147-A177-3AD203B41FA5}">
                      <a16:colId xmlns:a16="http://schemas.microsoft.com/office/drawing/2014/main" xmlns="" val="20001"/>
                    </a:ext>
                  </a:extLst>
                </a:gridCol>
                <a:gridCol w="1149496">
                  <a:extLst>
                    <a:ext uri="{9D8B030D-6E8A-4147-A177-3AD203B41FA5}">
                      <a16:colId xmlns:a16="http://schemas.microsoft.com/office/drawing/2014/main" xmlns="" val="20002"/>
                    </a:ext>
                  </a:extLst>
                </a:gridCol>
                <a:gridCol w="1149496">
                  <a:extLst>
                    <a:ext uri="{9D8B030D-6E8A-4147-A177-3AD203B41FA5}">
                      <a16:colId xmlns:a16="http://schemas.microsoft.com/office/drawing/2014/main" xmlns="" val="20003"/>
                    </a:ext>
                  </a:extLst>
                </a:gridCol>
                <a:gridCol w="1149496">
                  <a:extLst>
                    <a:ext uri="{9D8B030D-6E8A-4147-A177-3AD203B41FA5}">
                      <a16:colId xmlns:a16="http://schemas.microsoft.com/office/drawing/2014/main" xmlns="" val="20004"/>
                    </a:ext>
                  </a:extLst>
                </a:gridCol>
                <a:gridCol w="1149496">
                  <a:extLst>
                    <a:ext uri="{9D8B030D-6E8A-4147-A177-3AD203B41FA5}">
                      <a16:colId xmlns:a16="http://schemas.microsoft.com/office/drawing/2014/main" xmlns="" val="20005"/>
                    </a:ext>
                  </a:extLst>
                </a:gridCol>
                <a:gridCol w="1149496">
                  <a:extLst>
                    <a:ext uri="{9D8B030D-6E8A-4147-A177-3AD203B41FA5}">
                      <a16:colId xmlns:a16="http://schemas.microsoft.com/office/drawing/2014/main" xmlns="" val="20006"/>
                    </a:ext>
                  </a:extLst>
                </a:gridCol>
                <a:gridCol w="792128">
                  <a:extLst>
                    <a:ext uri="{9D8B030D-6E8A-4147-A177-3AD203B41FA5}">
                      <a16:colId xmlns:a16="http://schemas.microsoft.com/office/drawing/2014/main" xmlns="" val="20007"/>
                    </a:ext>
                  </a:extLst>
                </a:gridCol>
              </a:tblGrid>
              <a:tr h="757047">
                <a:tc gridSpan="8">
                  <a:txBody>
                    <a:bodyPr/>
                    <a:lstStyle/>
                    <a:p>
                      <a:pPr>
                        <a:defRPr sz="1800">
                          <a:solidFill>
                            <a:srgbClr val="000000"/>
                          </a:solidFill>
                        </a:defRPr>
                      </a:pPr>
                      <a:r>
                        <a:rPr sz="3900">
                          <a:solidFill>
                            <a:srgbClr val="FFFFFF"/>
                          </a:solidFill>
                        </a:rPr>
                        <a:t>DCT Matrix After Quantization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30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1"/>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-8</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2"/>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3"/>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4"/>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5"/>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6"/>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7"/>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8"/>
                  </a:ext>
                </a:extLst>
              </a:tr>
            </a:tbl>
          </a:graphicData>
        </a:graphic>
      </p:graphicFrame>
      <p:sp>
        <p:nvSpPr>
          <p:cNvPr id="555" name="Encoding"/>
          <p:cNvSpPr txBox="1"/>
          <p:nvPr/>
        </p:nvSpPr>
        <p:spPr>
          <a:xfrm>
            <a:off x="1270000" y="1625600"/>
            <a:ext cx="21844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t>Encoding</a:t>
            </a:r>
          </a:p>
        </p:txBody>
      </p:sp>
      <p:sp>
        <p:nvSpPr>
          <p:cNvPr id="556" name="Rounded to nearest int"/>
          <p:cNvSpPr txBox="1"/>
          <p:nvPr/>
        </p:nvSpPr>
        <p:spPr>
          <a:xfrm>
            <a:off x="10169245" y="7851647"/>
            <a:ext cx="3336648" cy="13415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3700">
                <a:solidFill>
                  <a:srgbClr val="FFFFFF"/>
                </a:solidFill>
              </a:defRPr>
            </a:lvl1pPr>
          </a:lstStyle>
          <a:p>
            <a:r>
              <a:t>Rounded to nearest int</a:t>
            </a:r>
          </a:p>
        </p:txBody>
      </p:sp>
      <p:sp>
        <p:nvSpPr>
          <p:cNvPr id="557" name="Slide Number"/>
          <p:cNvSpPr txBox="1">
            <a:spLocks noGrp="1"/>
          </p:cNvSpPr>
          <p:nvPr>
            <p:ph type="sldNum" sz="quarter" idx="2"/>
          </p:nvPr>
        </p:nvSpPr>
        <p:spPr>
          <a:xfrm>
            <a:off x="11960440" y="13081000"/>
            <a:ext cx="45042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rocess of Quantization"/>
          <p:cNvSpPr txBox="1">
            <a:spLocks noGrp="1"/>
          </p:cNvSpPr>
          <p:nvPr>
            <p:ph type="title"/>
          </p:nvPr>
        </p:nvSpPr>
        <p:spPr>
          <a:xfrm>
            <a:off x="1270000" y="284774"/>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Process of Quantization</a:t>
            </a:r>
          </a:p>
        </p:txBody>
      </p:sp>
      <p:sp>
        <p:nvSpPr>
          <p:cNvPr id="560" name="Line"/>
          <p:cNvSpPr/>
          <p:nvPr/>
        </p:nvSpPr>
        <p:spPr>
          <a:xfrm>
            <a:off x="9781813" y="7551848"/>
            <a:ext cx="4111511" cy="1"/>
          </a:xfrm>
          <a:prstGeom prst="line">
            <a:avLst/>
          </a:prstGeom>
          <a:ln w="127000">
            <a:solidFill>
              <a:srgbClr val="FFFFFF"/>
            </a:solidFill>
            <a:miter lim="400000"/>
            <a:tailEnd type="triangle"/>
          </a:ln>
        </p:spPr>
        <p:txBody>
          <a:bodyPr lIns="50800" tIns="50800" rIns="50800" bIns="50800" anchor="ctr"/>
          <a:lstStyle/>
          <a:p>
            <a:endParaRPr/>
          </a:p>
        </p:txBody>
      </p:sp>
      <p:sp>
        <p:nvSpPr>
          <p:cNvPr id="561" name="Multiply by Q1"/>
          <p:cNvSpPr txBox="1"/>
          <p:nvPr/>
        </p:nvSpPr>
        <p:spPr>
          <a:xfrm>
            <a:off x="9728200" y="6403847"/>
            <a:ext cx="4146195"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4800">
                <a:solidFill>
                  <a:srgbClr val="FFFFFF"/>
                </a:solidFill>
              </a:defRPr>
            </a:lvl1pPr>
          </a:lstStyle>
          <a:p>
            <a:r>
              <a:t>Multiply by Q1</a:t>
            </a:r>
          </a:p>
        </p:txBody>
      </p:sp>
      <p:graphicFrame>
        <p:nvGraphicFramePr>
          <p:cNvPr id="562" name="DCT Matrix After Quantization"/>
          <p:cNvGraphicFramePr/>
          <p:nvPr/>
        </p:nvGraphicFramePr>
        <p:xfrm>
          <a:off x="755650" y="3131912"/>
          <a:ext cx="8838600" cy="8834911"/>
        </p:xfrm>
        <a:graphic>
          <a:graphicData uri="http://schemas.openxmlformats.org/drawingml/2006/table">
            <a:tbl>
              <a:tblPr bandRow="1">
                <a:tableStyleId>{4C3C2611-4C71-4FC5-86AE-919BDF0F9419}</a:tableStyleId>
              </a:tblPr>
              <a:tblGrid>
                <a:gridCol w="1149496">
                  <a:extLst>
                    <a:ext uri="{9D8B030D-6E8A-4147-A177-3AD203B41FA5}">
                      <a16:colId xmlns:a16="http://schemas.microsoft.com/office/drawing/2014/main" xmlns="" val="20000"/>
                    </a:ext>
                  </a:extLst>
                </a:gridCol>
                <a:gridCol w="1149496">
                  <a:extLst>
                    <a:ext uri="{9D8B030D-6E8A-4147-A177-3AD203B41FA5}">
                      <a16:colId xmlns:a16="http://schemas.microsoft.com/office/drawing/2014/main" xmlns="" val="20001"/>
                    </a:ext>
                  </a:extLst>
                </a:gridCol>
                <a:gridCol w="1149496">
                  <a:extLst>
                    <a:ext uri="{9D8B030D-6E8A-4147-A177-3AD203B41FA5}">
                      <a16:colId xmlns:a16="http://schemas.microsoft.com/office/drawing/2014/main" xmlns="" val="20002"/>
                    </a:ext>
                  </a:extLst>
                </a:gridCol>
                <a:gridCol w="1149496">
                  <a:extLst>
                    <a:ext uri="{9D8B030D-6E8A-4147-A177-3AD203B41FA5}">
                      <a16:colId xmlns:a16="http://schemas.microsoft.com/office/drawing/2014/main" xmlns="" val="20003"/>
                    </a:ext>
                  </a:extLst>
                </a:gridCol>
                <a:gridCol w="1149496">
                  <a:extLst>
                    <a:ext uri="{9D8B030D-6E8A-4147-A177-3AD203B41FA5}">
                      <a16:colId xmlns:a16="http://schemas.microsoft.com/office/drawing/2014/main" xmlns="" val="20004"/>
                    </a:ext>
                  </a:extLst>
                </a:gridCol>
                <a:gridCol w="1149496">
                  <a:extLst>
                    <a:ext uri="{9D8B030D-6E8A-4147-A177-3AD203B41FA5}">
                      <a16:colId xmlns:a16="http://schemas.microsoft.com/office/drawing/2014/main" xmlns="" val="20005"/>
                    </a:ext>
                  </a:extLst>
                </a:gridCol>
                <a:gridCol w="1149496">
                  <a:extLst>
                    <a:ext uri="{9D8B030D-6E8A-4147-A177-3AD203B41FA5}">
                      <a16:colId xmlns:a16="http://schemas.microsoft.com/office/drawing/2014/main" xmlns="" val="20006"/>
                    </a:ext>
                  </a:extLst>
                </a:gridCol>
                <a:gridCol w="792128">
                  <a:extLst>
                    <a:ext uri="{9D8B030D-6E8A-4147-A177-3AD203B41FA5}">
                      <a16:colId xmlns:a16="http://schemas.microsoft.com/office/drawing/2014/main" xmlns="" val="20007"/>
                    </a:ext>
                  </a:extLst>
                </a:gridCol>
              </a:tblGrid>
              <a:tr h="757047">
                <a:tc gridSpan="8">
                  <a:txBody>
                    <a:bodyPr/>
                    <a:lstStyle/>
                    <a:p>
                      <a:pPr>
                        <a:defRPr sz="1800">
                          <a:solidFill>
                            <a:srgbClr val="000000"/>
                          </a:solidFill>
                        </a:defRPr>
                      </a:pPr>
                      <a:r>
                        <a:rPr sz="3900">
                          <a:solidFill>
                            <a:srgbClr val="FFFFFF"/>
                          </a:solidFill>
                        </a:rPr>
                        <a:t>DCT Matrix After Quantization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30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1"/>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-8</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2"/>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3"/>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4"/>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5"/>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6"/>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7"/>
                  </a:ext>
                </a:extLst>
              </a:tr>
              <a:tr h="1009733">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5E5E5E"/>
                    </a:solidFill>
                  </a:tcPr>
                </a:tc>
                <a:extLst>
                  <a:ext uri="{0D108BD9-81ED-4DB2-BD59-A6C34878D82A}">
                    <a16:rowId xmlns:a16="http://schemas.microsoft.com/office/drawing/2014/main" xmlns="" val="10008"/>
                  </a:ext>
                </a:extLst>
              </a:tr>
            </a:tbl>
          </a:graphicData>
        </a:graphic>
      </p:graphicFrame>
      <p:sp>
        <p:nvSpPr>
          <p:cNvPr id="563" name="Decoding"/>
          <p:cNvSpPr txBox="1"/>
          <p:nvPr/>
        </p:nvSpPr>
        <p:spPr>
          <a:xfrm>
            <a:off x="1270000" y="1625600"/>
            <a:ext cx="21844000" cy="101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t>Decoding</a:t>
            </a:r>
          </a:p>
        </p:txBody>
      </p:sp>
      <p:graphicFrame>
        <p:nvGraphicFramePr>
          <p:cNvPr id="564" name="DCT Matrix after Dequantisation"/>
          <p:cNvGraphicFramePr/>
          <p:nvPr/>
        </p:nvGraphicFramePr>
        <p:xfrm>
          <a:off x="14001990" y="2983382"/>
          <a:ext cx="9890263" cy="9131975"/>
        </p:xfrm>
        <a:graphic>
          <a:graphicData uri="http://schemas.openxmlformats.org/drawingml/2006/table">
            <a:tbl>
              <a:tblPr bandRow="1">
                <a:tableStyleId>{4C3C2611-4C71-4FC5-86AE-919BDF0F9419}</a:tableStyleId>
              </a:tblPr>
              <a:tblGrid>
                <a:gridCol w="1286269">
                  <a:extLst>
                    <a:ext uri="{9D8B030D-6E8A-4147-A177-3AD203B41FA5}">
                      <a16:colId xmlns:a16="http://schemas.microsoft.com/office/drawing/2014/main" xmlns="" val="20000"/>
                    </a:ext>
                  </a:extLst>
                </a:gridCol>
                <a:gridCol w="1286269">
                  <a:extLst>
                    <a:ext uri="{9D8B030D-6E8A-4147-A177-3AD203B41FA5}">
                      <a16:colId xmlns:a16="http://schemas.microsoft.com/office/drawing/2014/main" xmlns="" val="20001"/>
                    </a:ext>
                  </a:extLst>
                </a:gridCol>
                <a:gridCol w="1286269">
                  <a:extLst>
                    <a:ext uri="{9D8B030D-6E8A-4147-A177-3AD203B41FA5}">
                      <a16:colId xmlns:a16="http://schemas.microsoft.com/office/drawing/2014/main" xmlns="" val="20002"/>
                    </a:ext>
                  </a:extLst>
                </a:gridCol>
                <a:gridCol w="1286269">
                  <a:extLst>
                    <a:ext uri="{9D8B030D-6E8A-4147-A177-3AD203B41FA5}">
                      <a16:colId xmlns:a16="http://schemas.microsoft.com/office/drawing/2014/main" xmlns="" val="20003"/>
                    </a:ext>
                  </a:extLst>
                </a:gridCol>
                <a:gridCol w="1286269">
                  <a:extLst>
                    <a:ext uri="{9D8B030D-6E8A-4147-A177-3AD203B41FA5}">
                      <a16:colId xmlns:a16="http://schemas.microsoft.com/office/drawing/2014/main" xmlns="" val="20004"/>
                    </a:ext>
                  </a:extLst>
                </a:gridCol>
                <a:gridCol w="1286269">
                  <a:extLst>
                    <a:ext uri="{9D8B030D-6E8A-4147-A177-3AD203B41FA5}">
                      <a16:colId xmlns:a16="http://schemas.microsoft.com/office/drawing/2014/main" xmlns="" val="20005"/>
                    </a:ext>
                  </a:extLst>
                </a:gridCol>
                <a:gridCol w="1286269">
                  <a:extLst>
                    <a:ext uri="{9D8B030D-6E8A-4147-A177-3AD203B41FA5}">
                      <a16:colId xmlns:a16="http://schemas.microsoft.com/office/drawing/2014/main" xmlns="" val="20006"/>
                    </a:ext>
                  </a:extLst>
                </a:gridCol>
                <a:gridCol w="886380">
                  <a:extLst>
                    <a:ext uri="{9D8B030D-6E8A-4147-A177-3AD203B41FA5}">
                      <a16:colId xmlns:a16="http://schemas.microsoft.com/office/drawing/2014/main" xmlns="" val="20007"/>
                    </a:ext>
                  </a:extLst>
                </a:gridCol>
              </a:tblGrid>
              <a:tr h="757047">
                <a:tc gridSpan="8">
                  <a:txBody>
                    <a:bodyPr/>
                    <a:lstStyle/>
                    <a:p>
                      <a:pPr>
                        <a:defRPr sz="1800">
                          <a:solidFill>
                            <a:srgbClr val="000000"/>
                          </a:solidFill>
                        </a:defRPr>
                      </a:pPr>
                      <a:r>
                        <a:rPr sz="3900">
                          <a:solidFill>
                            <a:srgbClr val="FFFFFF"/>
                          </a:solidFill>
                        </a:rPr>
                        <a:t>DCT Matrix after Dequantisation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90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1"/>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-35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-56</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2"/>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-84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3"/>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-33</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4"/>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-77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5"/>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-52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60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6"/>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-15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7"/>
                  </a:ext>
                </a:extLst>
              </a:tr>
              <a:tr h="1046866">
                <a:tc>
                  <a:txBody>
                    <a:bodyPr/>
                    <a:lstStyle/>
                    <a:p>
                      <a:pPr defTabSz="457200">
                        <a:defRPr sz="1800">
                          <a:solidFill>
                            <a:srgbClr val="000000"/>
                          </a:solidFill>
                        </a:defRPr>
                      </a:pPr>
                      <a:r>
                        <a:rPr sz="3300">
                          <a:solidFill>
                            <a:srgbClr val="FFFFFF"/>
                          </a:solidFill>
                          <a:latin typeface="Arial"/>
                          <a:ea typeface="Arial"/>
                          <a:cs typeface="Arial"/>
                          <a:sym typeface="Arial"/>
                        </a:rPr>
                        <a:t>-51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8"/>
                  </a:ext>
                </a:extLst>
              </a:tr>
            </a:tbl>
          </a:graphicData>
        </a:graphic>
      </p:graphicFrame>
      <p:sp>
        <p:nvSpPr>
          <p:cNvPr id="565" name="Slide Number"/>
          <p:cNvSpPr txBox="1">
            <a:spLocks noGrp="1"/>
          </p:cNvSpPr>
          <p:nvPr>
            <p:ph type="sldNum" sz="quarter" idx="2"/>
          </p:nvPr>
        </p:nvSpPr>
        <p:spPr>
          <a:xfrm>
            <a:off x="11959323" y="13081000"/>
            <a:ext cx="452654"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Quantization"/>
          <p:cNvSpPr txBox="1">
            <a:spLocks noGrp="1"/>
          </p:cNvSpPr>
          <p:nvPr>
            <p:ph type="title"/>
          </p:nvPr>
        </p:nvSpPr>
        <p:spPr>
          <a:xfrm>
            <a:off x="1270000" y="792774"/>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Quantization</a:t>
            </a:r>
          </a:p>
        </p:txBody>
      </p:sp>
      <p:graphicFrame>
        <p:nvGraphicFramePr>
          <p:cNvPr id="568" name="DCT Matrix after Dequantization"/>
          <p:cNvGraphicFramePr/>
          <p:nvPr/>
        </p:nvGraphicFramePr>
        <p:xfrm>
          <a:off x="1479790" y="7910982"/>
          <a:ext cx="8762216" cy="5207632"/>
        </p:xfrm>
        <a:graphic>
          <a:graphicData uri="http://schemas.openxmlformats.org/drawingml/2006/table">
            <a:tbl>
              <a:tblPr bandRow="1">
                <a:tableStyleId>{4C3C2611-4C71-4FC5-86AE-919BDF0F9419}</a:tableStyleId>
              </a:tblPr>
              <a:tblGrid>
                <a:gridCol w="1139562">
                  <a:extLst>
                    <a:ext uri="{9D8B030D-6E8A-4147-A177-3AD203B41FA5}">
                      <a16:colId xmlns:a16="http://schemas.microsoft.com/office/drawing/2014/main" xmlns="" val="20000"/>
                    </a:ext>
                  </a:extLst>
                </a:gridCol>
                <a:gridCol w="1139562">
                  <a:extLst>
                    <a:ext uri="{9D8B030D-6E8A-4147-A177-3AD203B41FA5}">
                      <a16:colId xmlns:a16="http://schemas.microsoft.com/office/drawing/2014/main" xmlns="" val="20001"/>
                    </a:ext>
                  </a:extLst>
                </a:gridCol>
                <a:gridCol w="1139562">
                  <a:extLst>
                    <a:ext uri="{9D8B030D-6E8A-4147-A177-3AD203B41FA5}">
                      <a16:colId xmlns:a16="http://schemas.microsoft.com/office/drawing/2014/main" xmlns="" val="20002"/>
                    </a:ext>
                  </a:extLst>
                </a:gridCol>
                <a:gridCol w="1139562">
                  <a:extLst>
                    <a:ext uri="{9D8B030D-6E8A-4147-A177-3AD203B41FA5}">
                      <a16:colId xmlns:a16="http://schemas.microsoft.com/office/drawing/2014/main" xmlns="" val="20003"/>
                    </a:ext>
                  </a:extLst>
                </a:gridCol>
                <a:gridCol w="1139562">
                  <a:extLst>
                    <a:ext uri="{9D8B030D-6E8A-4147-A177-3AD203B41FA5}">
                      <a16:colId xmlns:a16="http://schemas.microsoft.com/office/drawing/2014/main" xmlns="" val="20004"/>
                    </a:ext>
                  </a:extLst>
                </a:gridCol>
                <a:gridCol w="1139562">
                  <a:extLst>
                    <a:ext uri="{9D8B030D-6E8A-4147-A177-3AD203B41FA5}">
                      <a16:colId xmlns:a16="http://schemas.microsoft.com/office/drawing/2014/main" xmlns="" val="20005"/>
                    </a:ext>
                  </a:extLst>
                </a:gridCol>
                <a:gridCol w="1139562">
                  <a:extLst>
                    <a:ext uri="{9D8B030D-6E8A-4147-A177-3AD203B41FA5}">
                      <a16:colId xmlns:a16="http://schemas.microsoft.com/office/drawing/2014/main" xmlns="" val="20006"/>
                    </a:ext>
                  </a:extLst>
                </a:gridCol>
                <a:gridCol w="785282">
                  <a:extLst>
                    <a:ext uri="{9D8B030D-6E8A-4147-A177-3AD203B41FA5}">
                      <a16:colId xmlns:a16="http://schemas.microsoft.com/office/drawing/2014/main" xmlns="" val="20007"/>
                    </a:ext>
                  </a:extLst>
                </a:gridCol>
              </a:tblGrid>
              <a:tr h="567944">
                <a:tc gridSpan="8">
                  <a:txBody>
                    <a:bodyPr/>
                    <a:lstStyle/>
                    <a:p>
                      <a:pPr>
                        <a:defRPr sz="1800">
                          <a:solidFill>
                            <a:srgbClr val="000000"/>
                          </a:solidFill>
                        </a:defRPr>
                      </a:pPr>
                      <a:r>
                        <a:rPr sz="2800">
                          <a:solidFill>
                            <a:srgbClr val="FFFFFF"/>
                          </a:solidFill>
                        </a:rPr>
                        <a:t>DCT Matrix after Dequantization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90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1"/>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-35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-56</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2"/>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-84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3"/>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-33</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4"/>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-77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5"/>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-52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60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6"/>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-15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7"/>
                  </a:ext>
                </a:extLst>
              </a:tr>
              <a:tr h="579961">
                <a:tc>
                  <a:txBody>
                    <a:bodyPr/>
                    <a:lstStyle/>
                    <a:p>
                      <a:pPr defTabSz="457200">
                        <a:defRPr sz="1800">
                          <a:solidFill>
                            <a:srgbClr val="000000"/>
                          </a:solidFill>
                        </a:defRPr>
                      </a:pPr>
                      <a:r>
                        <a:rPr sz="3300">
                          <a:solidFill>
                            <a:srgbClr val="FFFFFF"/>
                          </a:solidFill>
                          <a:latin typeface="Arial"/>
                          <a:ea typeface="Arial"/>
                          <a:cs typeface="Arial"/>
                          <a:sym typeface="Arial"/>
                        </a:rPr>
                        <a:t>-51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8"/>
                  </a:ext>
                </a:extLst>
              </a:tr>
            </a:tbl>
          </a:graphicData>
        </a:graphic>
      </p:graphicFrame>
      <p:graphicFrame>
        <p:nvGraphicFramePr>
          <p:cNvPr id="569" name="DCT Matrix Before Quantization"/>
          <p:cNvGraphicFramePr/>
          <p:nvPr/>
        </p:nvGraphicFramePr>
        <p:xfrm>
          <a:off x="1524000" y="2432925"/>
          <a:ext cx="8673799" cy="5182363"/>
        </p:xfrm>
        <a:graphic>
          <a:graphicData uri="http://schemas.openxmlformats.org/drawingml/2006/table">
            <a:tbl>
              <a:tblPr bandRow="1">
                <a:tableStyleId>{4C3C2611-4C71-4FC5-86AE-919BDF0F9419}</a:tableStyleId>
              </a:tblPr>
              <a:tblGrid>
                <a:gridCol w="1128063">
                  <a:extLst>
                    <a:ext uri="{9D8B030D-6E8A-4147-A177-3AD203B41FA5}">
                      <a16:colId xmlns:a16="http://schemas.microsoft.com/office/drawing/2014/main" xmlns="" val="20000"/>
                    </a:ext>
                  </a:extLst>
                </a:gridCol>
                <a:gridCol w="1128063">
                  <a:extLst>
                    <a:ext uri="{9D8B030D-6E8A-4147-A177-3AD203B41FA5}">
                      <a16:colId xmlns:a16="http://schemas.microsoft.com/office/drawing/2014/main" xmlns="" val="20001"/>
                    </a:ext>
                  </a:extLst>
                </a:gridCol>
                <a:gridCol w="1128063">
                  <a:extLst>
                    <a:ext uri="{9D8B030D-6E8A-4147-A177-3AD203B41FA5}">
                      <a16:colId xmlns:a16="http://schemas.microsoft.com/office/drawing/2014/main" xmlns="" val="20002"/>
                    </a:ext>
                  </a:extLst>
                </a:gridCol>
                <a:gridCol w="1128063">
                  <a:extLst>
                    <a:ext uri="{9D8B030D-6E8A-4147-A177-3AD203B41FA5}">
                      <a16:colId xmlns:a16="http://schemas.microsoft.com/office/drawing/2014/main" xmlns="" val="20003"/>
                    </a:ext>
                  </a:extLst>
                </a:gridCol>
                <a:gridCol w="1128063">
                  <a:extLst>
                    <a:ext uri="{9D8B030D-6E8A-4147-A177-3AD203B41FA5}">
                      <a16:colId xmlns:a16="http://schemas.microsoft.com/office/drawing/2014/main" xmlns="" val="20004"/>
                    </a:ext>
                  </a:extLst>
                </a:gridCol>
                <a:gridCol w="1128063">
                  <a:extLst>
                    <a:ext uri="{9D8B030D-6E8A-4147-A177-3AD203B41FA5}">
                      <a16:colId xmlns:a16="http://schemas.microsoft.com/office/drawing/2014/main" xmlns="" val="20005"/>
                    </a:ext>
                  </a:extLst>
                </a:gridCol>
                <a:gridCol w="1128063">
                  <a:extLst>
                    <a:ext uri="{9D8B030D-6E8A-4147-A177-3AD203B41FA5}">
                      <a16:colId xmlns:a16="http://schemas.microsoft.com/office/drawing/2014/main" xmlns="" val="20006"/>
                    </a:ext>
                  </a:extLst>
                </a:gridCol>
                <a:gridCol w="777358">
                  <a:extLst>
                    <a:ext uri="{9D8B030D-6E8A-4147-A177-3AD203B41FA5}">
                      <a16:colId xmlns:a16="http://schemas.microsoft.com/office/drawing/2014/main" xmlns="" val="20007"/>
                    </a:ext>
                  </a:extLst>
                </a:gridCol>
              </a:tblGrid>
              <a:tr h="555371">
                <a:tc gridSpan="8">
                  <a:txBody>
                    <a:bodyPr/>
                    <a:lstStyle/>
                    <a:p>
                      <a:pPr>
                        <a:defRPr sz="1800">
                          <a:solidFill>
                            <a:srgbClr val="000000"/>
                          </a:solidFill>
                        </a:defRPr>
                      </a:pPr>
                      <a:r>
                        <a:rPr sz="2700">
                          <a:solidFill>
                            <a:srgbClr val="FFFFFF"/>
                          </a:solidFill>
                        </a:rPr>
                        <a:t>DCT Matrix Before Quantization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92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noFill/>
                  </a:tcPr>
                </a:tc>
                <a:extLst>
                  <a:ext uri="{0D108BD9-81ED-4DB2-BD59-A6C34878D82A}">
                    <a16:rowId xmlns:a16="http://schemas.microsoft.com/office/drawing/2014/main" xmlns="" val="10001"/>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-39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-58</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extLst>
                  <a:ext uri="{0D108BD9-81ED-4DB2-BD59-A6C34878D82A}">
                    <a16:rowId xmlns:a16="http://schemas.microsoft.com/office/drawing/2014/main" xmlns="" val="10002"/>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-84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-18</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extLst>
                  <a:ext uri="{0D108BD9-81ED-4DB2-BD59-A6C34878D82A}">
                    <a16:rowId xmlns:a16="http://schemas.microsoft.com/office/drawing/2014/main" xmlns="" val="10003"/>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-52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-36</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4"/>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-86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a:t>
                      </a:r>
                    </a:p>
                  </a:txBody>
                  <a:tcPr marL="0" marR="0" marT="0" marB="0" anchor="ctr" horzOverflow="overflow">
                    <a:noFill/>
                  </a:tcPr>
                </a:tc>
                <a:extLst>
                  <a:ext uri="{0D108BD9-81ED-4DB2-BD59-A6C34878D82A}">
                    <a16:rowId xmlns:a16="http://schemas.microsoft.com/office/drawing/2014/main" xmlns="" val="10005"/>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-62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65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-8</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6"/>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-36</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-11</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noFill/>
                  </a:tcPr>
                </a:tc>
                <a:extLst>
                  <a:ext uri="{0D108BD9-81ED-4DB2-BD59-A6C34878D82A}">
                    <a16:rowId xmlns:a16="http://schemas.microsoft.com/office/drawing/2014/main" xmlns="" val="10007"/>
                  </a:ext>
                </a:extLst>
              </a:tr>
              <a:tr h="578374">
                <a:tc>
                  <a:txBody>
                    <a:bodyPr/>
                    <a:lstStyle/>
                    <a:p>
                      <a:pPr defTabSz="457200">
                        <a:defRPr sz="1800">
                          <a:solidFill>
                            <a:srgbClr val="000000"/>
                          </a:solidFill>
                        </a:defRPr>
                      </a:pPr>
                      <a:r>
                        <a:rPr sz="3300">
                          <a:solidFill>
                            <a:srgbClr val="FFFFFF"/>
                          </a:solidFill>
                          <a:latin typeface="Arial"/>
                          <a:ea typeface="Arial"/>
                          <a:cs typeface="Arial"/>
                          <a:sym typeface="Arial"/>
                        </a:rPr>
                        <a:t>-54</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22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a:t>
                      </a:r>
                    </a:p>
                  </a:txBody>
                  <a:tcPr marL="0" marR="0" marT="0" marB="0" anchor="ctr" horzOverflow="overflow">
                    <a:solidFill>
                      <a:srgbClr val="747676"/>
                    </a:solidFill>
                  </a:tcPr>
                </a:tc>
                <a:extLst>
                  <a:ext uri="{0D108BD9-81ED-4DB2-BD59-A6C34878D82A}">
                    <a16:rowId xmlns:a16="http://schemas.microsoft.com/office/drawing/2014/main" xmlns="" val="10008"/>
                  </a:ext>
                </a:extLst>
              </a:tr>
            </a:tbl>
          </a:graphicData>
        </a:graphic>
      </p:graphicFrame>
      <p:sp>
        <p:nvSpPr>
          <p:cNvPr id="570" name="The quantization/dequantization cycle has readily apparent effects. The low-frequency elements near the DC coefficient have been modified, but only by small amounts.…"/>
          <p:cNvSpPr txBox="1"/>
          <p:nvPr/>
        </p:nvSpPr>
        <p:spPr>
          <a:xfrm>
            <a:off x="10795000" y="3101593"/>
            <a:ext cx="12734108" cy="9544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400">
                <a:solidFill>
                  <a:srgbClr val="FFFFFF"/>
                </a:solidFill>
              </a:defRPr>
            </a:pPr>
            <a:r>
              <a:t>The quantization/dequantization cycle has readily apparent effects. The low-frequency elements near the DC coefficient have been modified, but only by small amounts.</a:t>
            </a:r>
          </a:p>
          <a:p>
            <a:pPr marL="558800" indent="-558800" algn="l" defTabSz="2438400">
              <a:spcBef>
                <a:spcPts val="2400"/>
              </a:spcBef>
              <a:buClr>
                <a:srgbClr val="FFFFFF"/>
              </a:buClr>
              <a:buSzPct val="100000"/>
              <a:buChar char="•"/>
              <a:defRPr sz="4400">
                <a:solidFill>
                  <a:srgbClr val="FFFFFF"/>
                </a:solidFill>
              </a:defRPr>
            </a:pPr>
            <a:r>
              <a:t>The high-frequency areas of the matrix have, for the most part, been reduced to zero, eliminating their effect on the decompressed image. In this sense, insignificant data has been discarded and the image information has been compressed.</a:t>
            </a:r>
          </a:p>
          <a:p>
            <a:pPr marL="558800" indent="-558800" algn="l" defTabSz="2438400">
              <a:spcBef>
                <a:spcPts val="2400"/>
              </a:spcBef>
              <a:buClr>
                <a:srgbClr val="FFFFFF"/>
              </a:buClr>
              <a:buSzPct val="100000"/>
              <a:buChar char="•"/>
              <a:defRPr sz="4400">
                <a:solidFill>
                  <a:srgbClr val="FFFFFF"/>
                </a:solidFill>
              </a:defRPr>
            </a:pPr>
            <a:r>
              <a:t>Different Quantization tables are used for Chroma components</a:t>
            </a:r>
          </a:p>
        </p:txBody>
      </p:sp>
      <p:sp>
        <p:nvSpPr>
          <p:cNvPr id="571" name="Slide Number"/>
          <p:cNvSpPr txBox="1">
            <a:spLocks noGrp="1"/>
          </p:cNvSpPr>
          <p:nvPr>
            <p:ph type="sldNum" sz="quarter" idx="2"/>
          </p:nvPr>
        </p:nvSpPr>
        <p:spPr>
          <a:xfrm>
            <a:off x="11962117" y="13081000"/>
            <a:ext cx="44706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70">
                                            <p:bg/>
                                          </p:spTgt>
                                        </p:tgtEl>
                                        <p:attrNameLst>
                                          <p:attrName>style.visibility</p:attrName>
                                        </p:attrNameLst>
                                      </p:cBhvr>
                                      <p:to>
                                        <p:strVal val="visible"/>
                                      </p:to>
                                    </p:set>
                                    <p:animEffect transition="in" filter="wipe(left)">
                                      <p:cBhvr>
                                        <p:cTn id="7" dur="1000"/>
                                        <p:tgtEl>
                                          <p:spTgt spid="570">
                                            <p:bg/>
                                          </p:spTgt>
                                        </p:tgtEl>
                                      </p:cBhvr>
                                    </p:animEffect>
                                  </p:childTnLst>
                                </p:cTn>
                              </p:par>
                              <p:par>
                                <p:cTn id="8" presetID="22" presetClass="entr" presetSubtype="8" fill="hold" grpId="1" nodeType="withEffect">
                                  <p:stCondLst>
                                    <p:cond delay="0"/>
                                  </p:stCondLst>
                                  <p:iterate>
                                    <p:tmAbs val="0"/>
                                  </p:iterate>
                                  <p:childTnLst>
                                    <p:set>
                                      <p:cBhvr>
                                        <p:cTn id="9" fill="hold"/>
                                        <p:tgtEl>
                                          <p:spTgt spid="570">
                                            <p:txEl>
                                              <p:pRg st="0" end="0"/>
                                            </p:txEl>
                                          </p:spTgt>
                                        </p:tgtEl>
                                        <p:attrNameLst>
                                          <p:attrName>style.visibility</p:attrName>
                                        </p:attrNameLst>
                                      </p:cBhvr>
                                      <p:to>
                                        <p:strVal val="visible"/>
                                      </p:to>
                                    </p:set>
                                    <p:animEffect transition="in" filter="wipe(left)">
                                      <p:cBhvr>
                                        <p:cTn id="10" dur="1000"/>
                                        <p:tgtEl>
                                          <p:spTgt spid="570">
                                            <p:txEl>
                                              <p:pRg st="0" end="0"/>
                                            </p:txEl>
                                          </p:spTgt>
                                        </p:tgtEl>
                                      </p:cBhvr>
                                    </p:animEffect>
                                  </p:childTnLst>
                                </p:cTn>
                              </p:par>
                            </p:childTnLst>
                          </p:cTn>
                        </p:par>
                        <p:par>
                          <p:cTn id="11" fill="hold">
                            <p:stCondLst>
                              <p:cond delay="1000"/>
                            </p:stCondLst>
                            <p:childTnLst>
                              <p:par>
                                <p:cTn id="12" presetID="22" presetClass="entr" presetSubtype="8" fill="hold" grpId="1" nodeType="afterEffect">
                                  <p:stCondLst>
                                    <p:cond delay="0"/>
                                  </p:stCondLst>
                                  <p:iterate>
                                    <p:tmAbs val="0"/>
                                  </p:iterate>
                                  <p:childTnLst>
                                    <p:set>
                                      <p:cBhvr>
                                        <p:cTn id="13" fill="hold"/>
                                        <p:tgtEl>
                                          <p:spTgt spid="570">
                                            <p:txEl>
                                              <p:pRg st="1" end="1"/>
                                            </p:txEl>
                                          </p:spTgt>
                                        </p:tgtEl>
                                        <p:attrNameLst>
                                          <p:attrName>style.visibility</p:attrName>
                                        </p:attrNameLst>
                                      </p:cBhvr>
                                      <p:to>
                                        <p:strVal val="visible"/>
                                      </p:to>
                                    </p:set>
                                    <p:animEffect transition="in" filter="wipe(left)">
                                      <p:cBhvr>
                                        <p:cTn id="14" dur="1000"/>
                                        <p:tgtEl>
                                          <p:spTgt spid="570">
                                            <p:txEl>
                                              <p:pRg st="1" end="1"/>
                                            </p:txEl>
                                          </p:spTgt>
                                        </p:tgtEl>
                                      </p:cBhvr>
                                    </p:animEffect>
                                  </p:childTnLst>
                                </p:cTn>
                              </p:par>
                            </p:childTnLst>
                          </p:cTn>
                        </p:par>
                        <p:par>
                          <p:cTn id="15" fill="hold">
                            <p:stCondLst>
                              <p:cond delay="2000"/>
                            </p:stCondLst>
                            <p:childTnLst>
                              <p:par>
                                <p:cTn id="16" presetID="22" presetClass="entr" presetSubtype="8" fill="hold" grpId="1" nodeType="afterEffect">
                                  <p:stCondLst>
                                    <p:cond delay="0"/>
                                  </p:stCondLst>
                                  <p:iterate>
                                    <p:tmAbs val="0"/>
                                  </p:iterate>
                                  <p:childTnLst>
                                    <p:set>
                                      <p:cBhvr>
                                        <p:cTn id="17" fill="hold"/>
                                        <p:tgtEl>
                                          <p:spTgt spid="570">
                                            <p:txEl>
                                              <p:pRg st="2" end="2"/>
                                            </p:txEl>
                                          </p:spTgt>
                                        </p:tgtEl>
                                        <p:attrNameLst>
                                          <p:attrName>style.visibility</p:attrName>
                                        </p:attrNameLst>
                                      </p:cBhvr>
                                      <p:to>
                                        <p:strVal val="visible"/>
                                      </p:to>
                                    </p:set>
                                    <p:animEffect transition="in" filter="wipe(left)">
                                      <p:cBhvr>
                                        <p:cTn id="18" dur="1000"/>
                                        <p:tgtEl>
                                          <p:spTgt spid="5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Lossless Encod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Lossless Encoding</a:t>
            </a:r>
          </a:p>
        </p:txBody>
      </p:sp>
      <p:sp>
        <p:nvSpPr>
          <p:cNvPr id="574" name="Compression of Quantized DCT Values done in 3 step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Compression of Quantized DCT Values done in 3 steps</a:t>
            </a:r>
          </a:p>
        </p:txBody>
      </p:sp>
      <p:sp>
        <p:nvSpPr>
          <p:cNvPr id="575" name="Convert the DCT Coefficient to a Relative Value:  The DC coefficient is converted to a relative value by subtracting it from the DC coefficient of the previous 8x8 block. This exploits the correlation between adjacent blocks, resulting in a small number "/>
          <p:cNvSpPr txBox="1"/>
          <p:nvPr/>
        </p:nvSpPr>
        <p:spPr>
          <a:xfrm>
            <a:off x="1426224" y="3307671"/>
            <a:ext cx="21531552" cy="9849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89000" indent="-889000" algn="l" defTabSz="2438400">
              <a:spcBef>
                <a:spcPts val="2400"/>
              </a:spcBef>
              <a:buSzPct val="100000"/>
              <a:buAutoNum type="arabicPeriod"/>
              <a:defRPr sz="4500" b="1">
                <a:solidFill>
                  <a:srgbClr val="FFFFFF"/>
                </a:solidFill>
              </a:defRPr>
            </a:pPr>
            <a:r>
              <a:t>Convert the DCT Coefficient to a Relative Value:  </a:t>
            </a:r>
            <a:r>
              <a:rPr b="0"/>
              <a:t>The DC coefficient is converted to a relative value by subtracting it from the DC coefficient of the previous 8x8 block. This exploits the correlation between adjacent blocks, resulting in a small number requiring fewer bits for storage.</a:t>
            </a:r>
          </a:p>
          <a:p>
            <a:pPr marL="889000" indent="-889000" algn="l" defTabSz="2438400">
              <a:spcBef>
                <a:spcPts val="2400"/>
              </a:spcBef>
              <a:buSzPct val="100000"/>
              <a:buAutoNum type="arabicPeriod"/>
              <a:defRPr sz="4500" b="1">
                <a:solidFill>
                  <a:srgbClr val="FFFFFF"/>
                </a:solidFill>
              </a:defRPr>
            </a:pPr>
            <a:r>
              <a:t>Reorder the DCT in zig-zag sequence: </a:t>
            </a:r>
            <a:r>
              <a:rPr b="0"/>
              <a:t>To enhance compression with Run-Length Encoding (RLE) in JPEG, the DCT block coefficients are rearranged in a zig-zag pattern. This prioritizes higher-value elements, maximizing the effectiveness of RLE compression.</a:t>
            </a:r>
          </a:p>
          <a:p>
            <a:pPr marL="889000" indent="-889000" algn="l" defTabSz="2438400">
              <a:spcBef>
                <a:spcPts val="2400"/>
              </a:spcBef>
              <a:buSzPct val="100000"/>
              <a:buAutoNum type="arabicPeriod"/>
              <a:defRPr sz="4500" b="1">
                <a:solidFill>
                  <a:srgbClr val="FFFFFF"/>
                </a:solidFill>
              </a:defRPr>
            </a:pPr>
            <a:r>
              <a:t>Entropy Encoding: </a:t>
            </a:r>
            <a:r>
              <a:rPr b="0"/>
              <a:t>The JPEG algorithm utilizes an entropy encoding mechanism that combines RLE and Huffman encoding. It produces a sequence of three tokens (run length, bit count, and amplitude) repeated until the entire block is encoded.</a:t>
            </a:r>
          </a:p>
        </p:txBody>
      </p:sp>
      <p:sp>
        <p:nvSpPr>
          <p:cNvPr id="576" name="Slide Number"/>
          <p:cNvSpPr txBox="1">
            <a:spLocks noGrp="1"/>
          </p:cNvSpPr>
          <p:nvPr>
            <p:ph type="sldNum" sz="quarter" idx="2"/>
          </p:nvPr>
        </p:nvSpPr>
        <p:spPr>
          <a:xfrm>
            <a:off x="11957646" y="13081000"/>
            <a:ext cx="45600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cSld>
  <p:clrMapOvr>
    <a:masterClrMapping/>
  </p:clrMapOvr>
  <mc:AlternateContent xmlns:mc="http://schemas.openxmlformats.org/markup-compatibility/2006" xmlns:p14="http://schemas.microsoft.com/office/powerpoint/2010/main">
    <mc:Choice Requires="p14">
      <p:transition spd="slow" p14:dur="2000">
        <p14:ripple/>
      </p:transition>
    </mc:Choice>
    <mc:Fallback xmlns="" xmlns:m="http://schemas.openxmlformats.org/officeDocument/2006/math" xmlns:a14="http://schemas.microsoft.com/office/drawing/2010/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un-Length Encoding"/>
          <p:cNvSpPr txBox="1">
            <a:spLocks noGrp="1"/>
          </p:cNvSpPr>
          <p:nvPr>
            <p:ph type="title"/>
          </p:nvPr>
        </p:nvSpPr>
        <p:spPr>
          <a:xfrm>
            <a:off x="1447806" y="47134"/>
            <a:ext cx="21844001"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Run-Length Encoding</a:t>
            </a:r>
          </a:p>
        </p:txBody>
      </p:sp>
      <p:sp>
        <p:nvSpPr>
          <p:cNvPr id="579" name="Storing the DCT Coefficients in Zig-Zag Sequence…"/>
          <p:cNvSpPr txBox="1">
            <a:spLocks noGrp="1"/>
          </p:cNvSpPr>
          <p:nvPr>
            <p:ph type="body" idx="21"/>
          </p:nvPr>
        </p:nvSpPr>
        <p:spPr>
          <a:xfrm>
            <a:off x="1447806" y="1588295"/>
            <a:ext cx="21844001" cy="13339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561340">
              <a:defRPr sz="3672"/>
            </a:pPr>
            <a:r>
              <a:t>Storing the DCT Coefficients in Zig-Zag Sequence</a:t>
            </a:r>
          </a:p>
          <a:p>
            <a:pPr defTabSz="561340">
              <a:defRPr sz="3672"/>
            </a:pPr>
            <a:r>
              <a:t>Why zig-zag sequence? By doing so we’re able to group maximum number of zeros in a matrix</a:t>
            </a:r>
          </a:p>
        </p:txBody>
      </p:sp>
      <p:pic>
        <p:nvPicPr>
          <p:cNvPr id="580" name="Image" descr="Image"/>
          <p:cNvPicPr>
            <a:picLocks noChangeAspect="1"/>
          </p:cNvPicPr>
          <p:nvPr/>
        </p:nvPicPr>
        <p:blipFill>
          <a:blip r:embed="rId2"/>
          <a:stretch>
            <a:fillRect/>
          </a:stretch>
        </p:blipFill>
        <p:spPr>
          <a:xfrm>
            <a:off x="5649170" y="3364382"/>
            <a:ext cx="13085660" cy="6449093"/>
          </a:xfrm>
          <a:prstGeom prst="rect">
            <a:avLst/>
          </a:prstGeom>
          <a:ln w="12700">
            <a:miter lim="400000"/>
          </a:ln>
        </p:spPr>
      </p:pic>
      <p:sp>
        <p:nvSpPr>
          <p:cNvPr id="581" name="Line"/>
          <p:cNvSpPr/>
          <p:nvPr/>
        </p:nvSpPr>
        <p:spPr>
          <a:xfrm>
            <a:off x="6530413" y="3745978"/>
            <a:ext cx="11679234" cy="5692608"/>
          </a:xfrm>
          <a:custGeom>
            <a:avLst/>
            <a:gdLst/>
            <a:ahLst/>
            <a:cxnLst>
              <a:cxn ang="0">
                <a:pos x="wd2" y="hd2"/>
              </a:cxn>
              <a:cxn ang="5400000">
                <a:pos x="wd2" y="hd2"/>
              </a:cxn>
              <a:cxn ang="10800000">
                <a:pos x="wd2" y="hd2"/>
              </a:cxn>
              <a:cxn ang="16200000">
                <a:pos x="wd2" y="hd2"/>
              </a:cxn>
            </a:cxnLst>
            <a:rect l="0" t="0" r="r" b="b"/>
            <a:pathLst>
              <a:path w="21600" h="21600" extrusionOk="0">
                <a:moveTo>
                  <a:pt x="19" y="120"/>
                </a:moveTo>
                <a:lnTo>
                  <a:pt x="3123" y="212"/>
                </a:lnTo>
                <a:lnTo>
                  <a:pt x="106" y="3118"/>
                </a:lnTo>
                <a:lnTo>
                  <a:pt x="79" y="6323"/>
                </a:lnTo>
                <a:lnTo>
                  <a:pt x="3183" y="3161"/>
                </a:lnTo>
                <a:lnTo>
                  <a:pt x="6355" y="61"/>
                </a:lnTo>
                <a:lnTo>
                  <a:pt x="9407" y="93"/>
                </a:lnTo>
                <a:lnTo>
                  <a:pt x="6300" y="3103"/>
                </a:lnTo>
                <a:lnTo>
                  <a:pt x="3122" y="6230"/>
                </a:lnTo>
                <a:lnTo>
                  <a:pt x="132" y="9269"/>
                </a:lnTo>
                <a:lnTo>
                  <a:pt x="71" y="12486"/>
                </a:lnTo>
                <a:lnTo>
                  <a:pt x="3283" y="9129"/>
                </a:lnTo>
                <a:lnTo>
                  <a:pt x="6317" y="6057"/>
                </a:lnTo>
                <a:lnTo>
                  <a:pt x="9506" y="3053"/>
                </a:lnTo>
                <a:lnTo>
                  <a:pt x="12539" y="114"/>
                </a:lnTo>
                <a:lnTo>
                  <a:pt x="15762" y="0"/>
                </a:lnTo>
                <a:lnTo>
                  <a:pt x="12553" y="2966"/>
                </a:lnTo>
                <a:lnTo>
                  <a:pt x="9570" y="6078"/>
                </a:lnTo>
                <a:lnTo>
                  <a:pt x="6295" y="9306"/>
                </a:lnTo>
                <a:lnTo>
                  <a:pt x="3203" y="12284"/>
                </a:lnTo>
                <a:lnTo>
                  <a:pt x="99" y="15394"/>
                </a:lnTo>
                <a:lnTo>
                  <a:pt x="0" y="18514"/>
                </a:lnTo>
                <a:lnTo>
                  <a:pt x="3260" y="15454"/>
                </a:lnTo>
                <a:lnTo>
                  <a:pt x="6318" y="12333"/>
                </a:lnTo>
                <a:lnTo>
                  <a:pt x="9416" y="9179"/>
                </a:lnTo>
                <a:lnTo>
                  <a:pt x="12588" y="6181"/>
                </a:lnTo>
                <a:lnTo>
                  <a:pt x="15798" y="3264"/>
                </a:lnTo>
                <a:lnTo>
                  <a:pt x="18966" y="197"/>
                </a:lnTo>
                <a:lnTo>
                  <a:pt x="21564" y="174"/>
                </a:lnTo>
                <a:lnTo>
                  <a:pt x="18819" y="3281"/>
                </a:lnTo>
                <a:lnTo>
                  <a:pt x="15742" y="6140"/>
                </a:lnTo>
                <a:lnTo>
                  <a:pt x="12564" y="9404"/>
                </a:lnTo>
                <a:lnTo>
                  <a:pt x="9473" y="12422"/>
                </a:lnTo>
                <a:lnTo>
                  <a:pt x="6323" y="15462"/>
                </a:lnTo>
                <a:lnTo>
                  <a:pt x="3111" y="18493"/>
                </a:lnTo>
                <a:lnTo>
                  <a:pt x="74" y="21343"/>
                </a:lnTo>
                <a:lnTo>
                  <a:pt x="3200" y="21600"/>
                </a:lnTo>
                <a:lnTo>
                  <a:pt x="6435" y="18453"/>
                </a:lnTo>
                <a:lnTo>
                  <a:pt x="9437" y="15468"/>
                </a:lnTo>
                <a:lnTo>
                  <a:pt x="12525" y="12406"/>
                </a:lnTo>
                <a:lnTo>
                  <a:pt x="15752" y="9295"/>
                </a:lnTo>
                <a:lnTo>
                  <a:pt x="18854" y="6368"/>
                </a:lnTo>
                <a:lnTo>
                  <a:pt x="21600" y="3288"/>
                </a:lnTo>
                <a:lnTo>
                  <a:pt x="21526" y="6467"/>
                </a:lnTo>
                <a:lnTo>
                  <a:pt x="18875" y="9282"/>
                </a:lnTo>
                <a:lnTo>
                  <a:pt x="15708" y="12562"/>
                </a:lnTo>
                <a:lnTo>
                  <a:pt x="12620" y="15319"/>
                </a:lnTo>
                <a:lnTo>
                  <a:pt x="9411" y="18560"/>
                </a:lnTo>
                <a:lnTo>
                  <a:pt x="6348" y="21527"/>
                </a:lnTo>
                <a:lnTo>
                  <a:pt x="9448" y="21442"/>
                </a:lnTo>
                <a:lnTo>
                  <a:pt x="12608" y="18458"/>
                </a:lnTo>
                <a:lnTo>
                  <a:pt x="15742" y="15453"/>
                </a:lnTo>
                <a:lnTo>
                  <a:pt x="18916" y="12288"/>
                </a:lnTo>
                <a:lnTo>
                  <a:pt x="21584" y="9379"/>
                </a:lnTo>
                <a:lnTo>
                  <a:pt x="21526" y="12404"/>
                </a:lnTo>
                <a:lnTo>
                  <a:pt x="18868" y="15324"/>
                </a:lnTo>
                <a:lnTo>
                  <a:pt x="15731" y="18345"/>
                </a:lnTo>
                <a:lnTo>
                  <a:pt x="12629" y="21512"/>
                </a:lnTo>
                <a:lnTo>
                  <a:pt x="15752" y="21485"/>
                </a:lnTo>
                <a:lnTo>
                  <a:pt x="18875" y="18453"/>
                </a:lnTo>
                <a:lnTo>
                  <a:pt x="21580" y="15385"/>
                </a:lnTo>
                <a:lnTo>
                  <a:pt x="21474" y="18285"/>
                </a:lnTo>
                <a:lnTo>
                  <a:pt x="18801" y="21468"/>
                </a:lnTo>
                <a:lnTo>
                  <a:pt x="21555" y="21398"/>
                </a:lnTo>
              </a:path>
            </a:pathLst>
          </a:custGeom>
          <a:ln w="38100">
            <a:solidFill>
              <a:srgbClr val="FFFFFF"/>
            </a:solidFill>
            <a:miter lim="400000"/>
            <a:headEnd type="oval"/>
            <a:tailEnd type="stealth"/>
          </a:ln>
        </p:spPr>
        <p:txBody>
          <a:bodyPr lIns="50800" tIns="50800" rIns="50800" bIns="50800" anchor="ctr"/>
          <a:lstStyle/>
          <a:p>
            <a:endParaRPr/>
          </a:p>
        </p:txBody>
      </p:sp>
      <p:sp>
        <p:nvSpPr>
          <p:cNvPr id="582" name="{90 0  -35 -84 -56 -7 0 0 54 -45 -77 -33 0 11 0 0 0 -13 0 -39 -52 -15 60 45 0 0 0 0 0 0 0 0 0 0 0 -51 19 -19 0 0 0 0 0 0 0 0 0 0 0 0 0 0 0 0 0 0 0 0 0 0 0 0 0 0 }"/>
          <p:cNvSpPr txBox="1"/>
          <p:nvPr/>
        </p:nvSpPr>
        <p:spPr>
          <a:xfrm>
            <a:off x="3136662" y="10255631"/>
            <a:ext cx="18110676" cy="1113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3000">
                <a:solidFill>
                  <a:srgbClr val="FFFFFF"/>
                </a:solidFill>
              </a:defRPr>
            </a:lvl1pPr>
          </a:lstStyle>
          <a:p>
            <a:r>
              <a:t>{90 0  -35 -84 -56 -7 0 0 54 -45 -77 -33 0 11 0 0 0 -13 0 -39 -52 -15 60 45 0 0 0 0 0 0 0 0 0 0 0 -51 19 -19 0 0 0 0 0 0 0 0 0 0 0 0 0 0 0 0 0 0 0 0 0 0 0 0 0 0 }</a:t>
            </a:r>
          </a:p>
        </p:txBody>
      </p:sp>
      <p:sp>
        <p:nvSpPr>
          <p:cNvPr id="583" name="{90, 0,  -35, -84, -56, -7, 0[x2], 54, -45, -77, -33, 0, 11, 0[x3], -13, 0, -39, -52, -15, 60, 45, 0[x10], -51, 19, -19, 0[x26]}"/>
          <p:cNvSpPr txBox="1"/>
          <p:nvPr/>
        </p:nvSpPr>
        <p:spPr>
          <a:xfrm>
            <a:off x="3136662" y="11573285"/>
            <a:ext cx="18110676" cy="1113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3000">
                <a:solidFill>
                  <a:srgbClr val="FFFFFF"/>
                </a:solidFill>
              </a:defRPr>
            </a:lvl1pPr>
          </a:lstStyle>
          <a:p>
            <a:r>
              <a:t>{90, 0,  -35, -84, -56, -7, 0[x2], 54, -45, -77, -33, 0, 11, 0[x3], -13, 0, -39, -52, -15, 60, 45, 0[x10], -51, 19, -19, 0[x26]}</a:t>
            </a:r>
          </a:p>
        </p:txBody>
      </p:sp>
      <p:sp>
        <p:nvSpPr>
          <p:cNvPr id="584" name="Slide Number"/>
          <p:cNvSpPr txBox="1">
            <a:spLocks noGrp="1"/>
          </p:cNvSpPr>
          <p:nvPr>
            <p:ph type="sldNum" sz="quarter" idx="2"/>
          </p:nvPr>
        </p:nvSpPr>
        <p:spPr>
          <a:xfrm>
            <a:off x="11974271" y="13081000"/>
            <a:ext cx="42275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79"/>
                                        </p:tgtEl>
                                        <p:attrNameLst>
                                          <p:attrName>style.visibility</p:attrName>
                                        </p:attrNameLst>
                                      </p:cBhvr>
                                      <p:to>
                                        <p:strVal val="visible"/>
                                      </p:to>
                                    </p:set>
                                    <p:animEffect transition="in" filter="wipe(left)">
                                      <p:cBhvr>
                                        <p:cTn id="7" dur="1000"/>
                                        <p:tgtEl>
                                          <p:spTgt spid="579"/>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580"/>
                                        </p:tgtEl>
                                        <p:attrNameLst>
                                          <p:attrName>style.visibility</p:attrName>
                                        </p:attrNameLst>
                                      </p:cBhvr>
                                      <p:to>
                                        <p:strVal val="visible"/>
                                      </p:to>
                                    </p:set>
                                    <p:animEffect transition="in" filter="wipe(left)">
                                      <p:cBhvr>
                                        <p:cTn id="11" dur="1000"/>
                                        <p:tgtEl>
                                          <p:spTgt spid="580"/>
                                        </p:tgtEl>
                                      </p:cBhvr>
                                    </p:animEffect>
                                  </p:childTnLst>
                                </p:cTn>
                              </p:par>
                            </p:childTnLst>
                          </p:cTn>
                        </p:par>
                        <p:par>
                          <p:cTn id="12" fill="hold">
                            <p:stCondLst>
                              <p:cond delay="2000"/>
                            </p:stCondLst>
                            <p:childTnLst>
                              <p:par>
                                <p:cTn id="13" presetID="9" presetClass="entr" fill="hold" grpId="3" nodeType="afterEffect">
                                  <p:stCondLst>
                                    <p:cond delay="0"/>
                                  </p:stCondLst>
                                  <p:iterate>
                                    <p:tmAbs val="0"/>
                                  </p:iterate>
                                  <p:childTnLst>
                                    <p:set>
                                      <p:cBhvr>
                                        <p:cTn id="14" fill="hold"/>
                                        <p:tgtEl>
                                          <p:spTgt spid="581"/>
                                        </p:tgtEl>
                                        <p:attrNameLst>
                                          <p:attrName>style.visibility</p:attrName>
                                        </p:attrNameLst>
                                      </p:cBhvr>
                                      <p:to>
                                        <p:strVal val="visible"/>
                                      </p:to>
                                    </p:set>
                                    <p:animEffect transition="in" filter="dissolve">
                                      <p:cBhvr>
                                        <p:cTn id="15" dur="2000"/>
                                        <p:tgtEl>
                                          <p:spTgt spid="581"/>
                                        </p:tgtEl>
                                      </p:cBhvr>
                                    </p:animEffect>
                                  </p:childTnLst>
                                </p:cTn>
                              </p:par>
                            </p:childTnLst>
                          </p:cTn>
                        </p:par>
                        <p:par>
                          <p:cTn id="16" fill="hold">
                            <p:stCondLst>
                              <p:cond delay="4000"/>
                            </p:stCondLst>
                            <p:childTnLst>
                              <p:par>
                                <p:cTn id="17" presetID="22" presetClass="entr" presetSubtype="8" fill="hold" grpId="4" nodeType="afterEffect">
                                  <p:stCondLst>
                                    <p:cond delay="0"/>
                                  </p:stCondLst>
                                  <p:iterate>
                                    <p:tmAbs val="0"/>
                                  </p:iterate>
                                  <p:childTnLst>
                                    <p:set>
                                      <p:cBhvr>
                                        <p:cTn id="18" fill="hold"/>
                                        <p:tgtEl>
                                          <p:spTgt spid="582"/>
                                        </p:tgtEl>
                                        <p:attrNameLst>
                                          <p:attrName>style.visibility</p:attrName>
                                        </p:attrNameLst>
                                      </p:cBhvr>
                                      <p:to>
                                        <p:strVal val="visible"/>
                                      </p:to>
                                    </p:set>
                                    <p:animEffect transition="in" filter="wipe(left)">
                                      <p:cBhvr>
                                        <p:cTn id="19" dur="1000"/>
                                        <p:tgtEl>
                                          <p:spTgt spid="582"/>
                                        </p:tgtEl>
                                      </p:cBhvr>
                                    </p:animEffect>
                                  </p:childTnLst>
                                </p:cTn>
                              </p:par>
                            </p:childTnLst>
                          </p:cTn>
                        </p:par>
                        <p:par>
                          <p:cTn id="20" fill="hold">
                            <p:stCondLst>
                              <p:cond delay="5000"/>
                            </p:stCondLst>
                            <p:childTnLst>
                              <p:par>
                                <p:cTn id="21" presetID="22" presetClass="entr" presetSubtype="8" fill="hold" grpId="5" nodeType="afterEffect">
                                  <p:stCondLst>
                                    <p:cond delay="0"/>
                                  </p:stCondLst>
                                  <p:iterate>
                                    <p:tmAbs val="0"/>
                                  </p:iterate>
                                  <p:childTnLst>
                                    <p:set>
                                      <p:cBhvr>
                                        <p:cTn id="22" fill="hold"/>
                                        <p:tgtEl>
                                          <p:spTgt spid="583"/>
                                        </p:tgtEl>
                                        <p:attrNameLst>
                                          <p:attrName>style.visibility</p:attrName>
                                        </p:attrNameLst>
                                      </p:cBhvr>
                                      <p:to>
                                        <p:strVal val="visible"/>
                                      </p:to>
                                    </p:set>
                                    <p:animEffect transition="in" filter="wipe(left)">
                                      <p:cBhvr>
                                        <p:cTn id="23" dur="10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1" animBg="1" advAuto="0"/>
      <p:bldP spid="580" grpId="2" animBg="1" advAuto="0"/>
      <p:bldP spid="581" grpId="3" animBg="1" advAuto="0"/>
      <p:bldP spid="582" grpId="4" animBg="1" advAuto="0"/>
      <p:bldP spid="583" grpId="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Run-Length Encod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Run-Length Encoding</a:t>
            </a:r>
          </a:p>
        </p:txBody>
      </p:sp>
      <p:sp>
        <p:nvSpPr>
          <p:cNvPr id="587" name="JPEG Specific RLE"/>
          <p:cNvSpPr txBox="1">
            <a:spLocks noGrp="1"/>
          </p:cNvSpPr>
          <p:nvPr>
            <p:ph type="body" idx="21"/>
          </p:nvPr>
        </p:nvSpPr>
        <p:spPr>
          <a:xfrm>
            <a:off x="12604009" y="3237696"/>
            <a:ext cx="8044599" cy="1016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JPEG Specific RLE</a:t>
            </a:r>
          </a:p>
        </p:txBody>
      </p:sp>
      <p:graphicFrame>
        <p:nvGraphicFramePr>
          <p:cNvPr id="588" name="DCT Matrix after Dequantisation"/>
          <p:cNvGraphicFramePr/>
          <p:nvPr/>
        </p:nvGraphicFramePr>
        <p:xfrm>
          <a:off x="1561173" y="3244046"/>
          <a:ext cx="7778633" cy="7748102"/>
        </p:xfrm>
        <a:graphic>
          <a:graphicData uri="http://schemas.openxmlformats.org/drawingml/2006/table">
            <a:tbl>
              <a:tblPr bandRow="1">
                <a:tableStyleId>{4C3C2611-4C71-4FC5-86AE-919BDF0F9419}</a:tableStyleId>
              </a:tblPr>
              <a:tblGrid>
                <a:gridCol w="1011643">
                  <a:extLst>
                    <a:ext uri="{9D8B030D-6E8A-4147-A177-3AD203B41FA5}">
                      <a16:colId xmlns:a16="http://schemas.microsoft.com/office/drawing/2014/main" xmlns="" val="20000"/>
                    </a:ext>
                  </a:extLst>
                </a:gridCol>
                <a:gridCol w="1011643">
                  <a:extLst>
                    <a:ext uri="{9D8B030D-6E8A-4147-A177-3AD203B41FA5}">
                      <a16:colId xmlns:a16="http://schemas.microsoft.com/office/drawing/2014/main" xmlns="" val="20001"/>
                    </a:ext>
                  </a:extLst>
                </a:gridCol>
                <a:gridCol w="1011643">
                  <a:extLst>
                    <a:ext uri="{9D8B030D-6E8A-4147-A177-3AD203B41FA5}">
                      <a16:colId xmlns:a16="http://schemas.microsoft.com/office/drawing/2014/main" xmlns="" val="20002"/>
                    </a:ext>
                  </a:extLst>
                </a:gridCol>
                <a:gridCol w="1011643">
                  <a:extLst>
                    <a:ext uri="{9D8B030D-6E8A-4147-A177-3AD203B41FA5}">
                      <a16:colId xmlns:a16="http://schemas.microsoft.com/office/drawing/2014/main" xmlns="" val="20003"/>
                    </a:ext>
                  </a:extLst>
                </a:gridCol>
                <a:gridCol w="1011643">
                  <a:extLst>
                    <a:ext uri="{9D8B030D-6E8A-4147-A177-3AD203B41FA5}">
                      <a16:colId xmlns:a16="http://schemas.microsoft.com/office/drawing/2014/main" xmlns="" val="20004"/>
                    </a:ext>
                  </a:extLst>
                </a:gridCol>
                <a:gridCol w="1011643">
                  <a:extLst>
                    <a:ext uri="{9D8B030D-6E8A-4147-A177-3AD203B41FA5}">
                      <a16:colId xmlns:a16="http://schemas.microsoft.com/office/drawing/2014/main" xmlns="" val="20005"/>
                    </a:ext>
                  </a:extLst>
                </a:gridCol>
                <a:gridCol w="1011643">
                  <a:extLst>
                    <a:ext uri="{9D8B030D-6E8A-4147-A177-3AD203B41FA5}">
                      <a16:colId xmlns:a16="http://schemas.microsoft.com/office/drawing/2014/main" xmlns="" val="20006"/>
                    </a:ext>
                  </a:extLst>
                </a:gridCol>
                <a:gridCol w="697132">
                  <a:extLst>
                    <a:ext uri="{9D8B030D-6E8A-4147-A177-3AD203B41FA5}">
                      <a16:colId xmlns:a16="http://schemas.microsoft.com/office/drawing/2014/main" xmlns="" val="20007"/>
                    </a:ext>
                  </a:extLst>
                </a:gridCol>
              </a:tblGrid>
              <a:tr h="605790">
                <a:tc gridSpan="8">
                  <a:txBody>
                    <a:bodyPr/>
                    <a:lstStyle/>
                    <a:p>
                      <a:pPr>
                        <a:defRPr sz="1800">
                          <a:solidFill>
                            <a:srgbClr val="000000"/>
                          </a:solidFill>
                        </a:defRPr>
                      </a:pPr>
                      <a:r>
                        <a:rPr sz="3000">
                          <a:solidFill>
                            <a:srgbClr val="FFFFFF"/>
                          </a:solidFill>
                        </a:rPr>
                        <a:t>DCT Matrix after Dequantisation</a:t>
                      </a:r>
                    </a:p>
                  </a:txBody>
                  <a:tcPr marL="50800" marR="50800" marT="50800" marB="50800" anchor="ctr" horzOverflow="overflow">
                    <a:lnL/>
                    <a:lnR/>
                    <a:lnT/>
                    <a:solidFill>
                      <a:srgbClr val="000000">
                        <a:alpha val="0"/>
                      </a:srgb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90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1"/>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-35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-56</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2"/>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-84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54</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-13</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3"/>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-33</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4"/>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-77</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-39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45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5"/>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-52</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60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6"/>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-15</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noFill/>
                  </a:tcPr>
                </a:tc>
                <a:extLst>
                  <a:ext uri="{0D108BD9-81ED-4DB2-BD59-A6C34878D82A}">
                    <a16:rowId xmlns:a16="http://schemas.microsoft.com/office/drawing/2014/main" xmlns="" val="10007"/>
                  </a:ext>
                </a:extLst>
              </a:tr>
              <a:tr h="892789">
                <a:tc>
                  <a:txBody>
                    <a:bodyPr/>
                    <a:lstStyle/>
                    <a:p>
                      <a:pPr defTabSz="457200">
                        <a:defRPr sz="1800">
                          <a:solidFill>
                            <a:srgbClr val="000000"/>
                          </a:solidFill>
                        </a:defRPr>
                      </a:pPr>
                      <a:r>
                        <a:rPr sz="3300">
                          <a:solidFill>
                            <a:srgbClr val="FFFFFF"/>
                          </a:solidFill>
                          <a:latin typeface="Arial"/>
                          <a:ea typeface="Arial"/>
                          <a:cs typeface="Arial"/>
                          <a:sym typeface="Arial"/>
                        </a:rPr>
                        <a:t>-51</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19</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tc>
                  <a:txBody>
                    <a:bodyPr/>
                    <a:lstStyle/>
                    <a:p>
                      <a:pPr defTabSz="457200">
                        <a:defRPr sz="1800">
                          <a:solidFill>
                            <a:srgbClr val="000000"/>
                          </a:solidFill>
                        </a:defRPr>
                      </a:pPr>
                      <a:r>
                        <a:rPr sz="3300">
                          <a:solidFill>
                            <a:srgbClr val="FFFFFF"/>
                          </a:solidFill>
                          <a:latin typeface="Arial"/>
                          <a:ea typeface="Arial"/>
                          <a:cs typeface="Arial"/>
                          <a:sym typeface="Arial"/>
                        </a:rPr>
                        <a:t>0</a:t>
                      </a:r>
                    </a:p>
                  </a:txBody>
                  <a:tcPr marL="0" marR="0" marT="0" marB="0" anchor="ctr" horzOverflow="overflow">
                    <a:solidFill>
                      <a:srgbClr val="747676"/>
                    </a:solidFill>
                  </a:tcPr>
                </a:tc>
                <a:extLst>
                  <a:ext uri="{0D108BD9-81ED-4DB2-BD59-A6C34878D82A}">
                    <a16:rowId xmlns:a16="http://schemas.microsoft.com/office/drawing/2014/main" xmlns="" val="10008"/>
                  </a:ext>
                </a:extLst>
              </a:tr>
            </a:tbl>
          </a:graphicData>
        </a:graphic>
      </p:graphicFrame>
      <p:sp>
        <p:nvSpPr>
          <p:cNvPr id="589" name="Line"/>
          <p:cNvSpPr/>
          <p:nvPr/>
        </p:nvSpPr>
        <p:spPr>
          <a:xfrm>
            <a:off x="2086892" y="4289878"/>
            <a:ext cx="6974253" cy="6262127"/>
          </a:xfrm>
          <a:custGeom>
            <a:avLst/>
            <a:gdLst/>
            <a:ahLst/>
            <a:cxnLst>
              <a:cxn ang="0">
                <a:pos x="wd2" y="hd2"/>
              </a:cxn>
              <a:cxn ang="5400000">
                <a:pos x="wd2" y="hd2"/>
              </a:cxn>
              <a:cxn ang="10800000">
                <a:pos x="wd2" y="hd2"/>
              </a:cxn>
              <a:cxn ang="16200000">
                <a:pos x="wd2" y="hd2"/>
              </a:cxn>
            </a:cxnLst>
            <a:rect l="0" t="0" r="r" b="b"/>
            <a:pathLst>
              <a:path w="21600" h="21600" extrusionOk="0">
                <a:moveTo>
                  <a:pt x="132" y="127"/>
                </a:moveTo>
                <a:lnTo>
                  <a:pt x="3168" y="146"/>
                </a:lnTo>
                <a:lnTo>
                  <a:pt x="293" y="3135"/>
                </a:lnTo>
                <a:lnTo>
                  <a:pt x="259" y="6407"/>
                </a:lnTo>
                <a:lnTo>
                  <a:pt x="3501" y="3152"/>
                </a:lnTo>
                <a:lnTo>
                  <a:pt x="6427" y="238"/>
                </a:lnTo>
                <a:lnTo>
                  <a:pt x="9605" y="135"/>
                </a:lnTo>
                <a:lnTo>
                  <a:pt x="6322" y="3313"/>
                </a:lnTo>
                <a:lnTo>
                  <a:pt x="3254" y="6253"/>
                </a:lnTo>
                <a:lnTo>
                  <a:pt x="127" y="9339"/>
                </a:lnTo>
                <a:lnTo>
                  <a:pt x="0" y="12546"/>
                </a:lnTo>
                <a:lnTo>
                  <a:pt x="3413" y="9324"/>
                </a:lnTo>
                <a:lnTo>
                  <a:pt x="6530" y="6288"/>
                </a:lnTo>
                <a:lnTo>
                  <a:pt x="9609" y="3185"/>
                </a:lnTo>
                <a:lnTo>
                  <a:pt x="12594" y="0"/>
                </a:lnTo>
                <a:lnTo>
                  <a:pt x="15712" y="167"/>
                </a:lnTo>
                <a:lnTo>
                  <a:pt x="12616" y="3101"/>
                </a:lnTo>
                <a:lnTo>
                  <a:pt x="9605" y="6202"/>
                </a:lnTo>
                <a:lnTo>
                  <a:pt x="6338" y="9395"/>
                </a:lnTo>
                <a:lnTo>
                  <a:pt x="3359" y="12297"/>
                </a:lnTo>
                <a:lnTo>
                  <a:pt x="249" y="15520"/>
                </a:lnTo>
                <a:lnTo>
                  <a:pt x="305" y="18626"/>
                </a:lnTo>
                <a:lnTo>
                  <a:pt x="3038" y="15618"/>
                </a:lnTo>
                <a:lnTo>
                  <a:pt x="6451" y="12212"/>
                </a:lnTo>
                <a:lnTo>
                  <a:pt x="9436" y="9088"/>
                </a:lnTo>
                <a:lnTo>
                  <a:pt x="12715" y="6230"/>
                </a:lnTo>
                <a:lnTo>
                  <a:pt x="15787" y="3167"/>
                </a:lnTo>
                <a:lnTo>
                  <a:pt x="18985" y="186"/>
                </a:lnTo>
                <a:lnTo>
                  <a:pt x="21600" y="231"/>
                </a:lnTo>
                <a:lnTo>
                  <a:pt x="19050" y="3189"/>
                </a:lnTo>
                <a:lnTo>
                  <a:pt x="15876" y="6417"/>
                </a:lnTo>
                <a:lnTo>
                  <a:pt x="12604" y="9450"/>
                </a:lnTo>
                <a:lnTo>
                  <a:pt x="9435" y="12545"/>
                </a:lnTo>
                <a:lnTo>
                  <a:pt x="6462" y="15518"/>
                </a:lnTo>
                <a:lnTo>
                  <a:pt x="3156" y="18444"/>
                </a:lnTo>
                <a:lnTo>
                  <a:pt x="249" y="21539"/>
                </a:lnTo>
                <a:lnTo>
                  <a:pt x="3346" y="21592"/>
                </a:lnTo>
                <a:lnTo>
                  <a:pt x="6885" y="18470"/>
                </a:lnTo>
                <a:lnTo>
                  <a:pt x="9547" y="15521"/>
                </a:lnTo>
                <a:lnTo>
                  <a:pt x="12745" y="12488"/>
                </a:lnTo>
                <a:lnTo>
                  <a:pt x="15748" y="9366"/>
                </a:lnTo>
                <a:lnTo>
                  <a:pt x="18885" y="6278"/>
                </a:lnTo>
                <a:lnTo>
                  <a:pt x="21567" y="3082"/>
                </a:lnTo>
                <a:lnTo>
                  <a:pt x="21567" y="6080"/>
                </a:lnTo>
                <a:lnTo>
                  <a:pt x="18988" y="9306"/>
                </a:lnTo>
                <a:lnTo>
                  <a:pt x="15631" y="12441"/>
                </a:lnTo>
                <a:lnTo>
                  <a:pt x="12752" y="15355"/>
                </a:lnTo>
                <a:lnTo>
                  <a:pt x="9520" y="18555"/>
                </a:lnTo>
                <a:lnTo>
                  <a:pt x="6465" y="21600"/>
                </a:lnTo>
                <a:lnTo>
                  <a:pt x="9707" y="21581"/>
                </a:lnTo>
                <a:lnTo>
                  <a:pt x="12669" y="18783"/>
                </a:lnTo>
                <a:lnTo>
                  <a:pt x="15965" y="15550"/>
                </a:lnTo>
                <a:lnTo>
                  <a:pt x="18872" y="12492"/>
                </a:lnTo>
                <a:lnTo>
                  <a:pt x="21422" y="9553"/>
                </a:lnTo>
                <a:lnTo>
                  <a:pt x="21454" y="12283"/>
                </a:lnTo>
                <a:lnTo>
                  <a:pt x="18756" y="15473"/>
                </a:lnTo>
                <a:lnTo>
                  <a:pt x="15764" y="18618"/>
                </a:lnTo>
                <a:lnTo>
                  <a:pt x="12581" y="21574"/>
                </a:lnTo>
                <a:lnTo>
                  <a:pt x="15756" y="21371"/>
                </a:lnTo>
                <a:lnTo>
                  <a:pt x="18886" y="18600"/>
                </a:lnTo>
                <a:lnTo>
                  <a:pt x="21424" y="15555"/>
                </a:lnTo>
                <a:lnTo>
                  <a:pt x="21462" y="18325"/>
                </a:lnTo>
                <a:lnTo>
                  <a:pt x="18928" y="21210"/>
                </a:lnTo>
                <a:lnTo>
                  <a:pt x="21462" y="21430"/>
                </a:lnTo>
              </a:path>
            </a:pathLst>
          </a:custGeom>
          <a:ln w="50800">
            <a:solidFill>
              <a:srgbClr val="FFFFFF"/>
            </a:solidFill>
            <a:miter lim="400000"/>
            <a:headEnd type="oval"/>
            <a:tailEnd type="triangle"/>
          </a:ln>
        </p:spPr>
        <p:txBody>
          <a:bodyPr lIns="50800" tIns="50800" rIns="50800" bIns="50800" anchor="ctr"/>
          <a:lstStyle/>
          <a:p>
            <a:endParaRPr/>
          </a:p>
        </p:txBody>
      </p:sp>
      <p:sp>
        <p:nvSpPr>
          <p:cNvPr id="590" name="{90, 0,  -35, -84, -56, -7, 0[x2], 54, -45, -77, -33, 0, 11, 0[x3], -13, 0, -39, -52, -15, 60, 45, 0[x10], -51, 19, -19, 0[x26]}"/>
          <p:cNvSpPr txBox="1"/>
          <p:nvPr/>
        </p:nvSpPr>
        <p:spPr>
          <a:xfrm>
            <a:off x="1501584" y="11452932"/>
            <a:ext cx="8175664" cy="1621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3000">
                <a:solidFill>
                  <a:srgbClr val="FFFFFF"/>
                </a:solidFill>
              </a:defRPr>
            </a:lvl1pPr>
          </a:lstStyle>
          <a:p>
            <a:r>
              <a:t>{90, 0,  -35, -84, -56, -7, 0[x2], 54, -45, -77, -33, 0, 11, 0[x3], -13, 0, -39, -52, -15, 60, 45, 0[x10], -51, 19, -19, 0[x26]}</a:t>
            </a:r>
          </a:p>
        </p:txBody>
      </p:sp>
      <p:sp>
        <p:nvSpPr>
          <p:cNvPr id="591" name="[(r, s), c]…"/>
          <p:cNvSpPr txBox="1"/>
          <p:nvPr/>
        </p:nvSpPr>
        <p:spPr>
          <a:xfrm>
            <a:off x="10377713" y="4091928"/>
            <a:ext cx="12497191" cy="4871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2438400">
              <a:spcBef>
                <a:spcPts val="2400"/>
              </a:spcBef>
              <a:defRPr sz="5100" b="1">
                <a:solidFill>
                  <a:srgbClr val="FFFFFF"/>
                </a:solidFill>
              </a:defRPr>
            </a:pPr>
            <a:r>
              <a:t>[(r, s), c]</a:t>
            </a:r>
          </a:p>
          <a:p>
            <a:pPr marL="558800" indent="-558800" algn="l" defTabSz="2438400">
              <a:spcBef>
                <a:spcPts val="2400"/>
              </a:spcBef>
              <a:buClr>
                <a:srgbClr val="FFFFFF"/>
              </a:buClr>
              <a:buSzPct val="100000"/>
              <a:buChar char="•"/>
              <a:defRPr sz="4000">
                <a:solidFill>
                  <a:srgbClr val="FFFFFF"/>
                </a:solidFill>
              </a:defRPr>
            </a:pPr>
            <a:r>
              <a:t>r-number of zeros preceding value</a:t>
            </a:r>
          </a:p>
          <a:p>
            <a:pPr marL="558800" indent="-558800" algn="l" defTabSz="2438400">
              <a:spcBef>
                <a:spcPts val="2400"/>
              </a:spcBef>
              <a:buClr>
                <a:srgbClr val="FFFFFF"/>
              </a:buClr>
              <a:buSzPct val="100000"/>
              <a:buChar char="•"/>
              <a:defRPr sz="4000">
                <a:solidFill>
                  <a:srgbClr val="FFFFFF"/>
                </a:solidFill>
              </a:defRPr>
            </a:pPr>
            <a:r>
              <a:t>s-number of bits needed to encode the value c</a:t>
            </a:r>
          </a:p>
          <a:p>
            <a:pPr marL="558800" indent="-558800" algn="l" defTabSz="2438400">
              <a:spcBef>
                <a:spcPts val="2400"/>
              </a:spcBef>
              <a:buClr>
                <a:srgbClr val="FFFFFF"/>
              </a:buClr>
              <a:buSzPct val="100000"/>
              <a:buChar char="•"/>
              <a:defRPr sz="4000">
                <a:solidFill>
                  <a:srgbClr val="FFFFFF"/>
                </a:solidFill>
              </a:defRPr>
            </a:pPr>
            <a:r>
              <a:t>c-coefficient value</a:t>
            </a:r>
          </a:p>
          <a:p>
            <a:pPr marL="558800" indent="-558800" algn="l" defTabSz="2438400">
              <a:spcBef>
                <a:spcPts val="2400"/>
              </a:spcBef>
              <a:buClr>
                <a:srgbClr val="FFFFFF"/>
              </a:buClr>
              <a:buSzPct val="100000"/>
              <a:buChar char="•"/>
              <a:defRPr sz="4000">
                <a:solidFill>
                  <a:srgbClr val="FFFFFF"/>
                </a:solidFill>
              </a:defRPr>
            </a:pPr>
            <a:r>
              <a:t>(0,0) indicate end of block</a:t>
            </a:r>
          </a:p>
        </p:txBody>
      </p:sp>
      <p:sp>
        <p:nvSpPr>
          <p:cNvPr id="592" name="Line"/>
          <p:cNvSpPr/>
          <p:nvPr/>
        </p:nvSpPr>
        <p:spPr>
          <a:xfrm>
            <a:off x="9221199" y="9817709"/>
            <a:ext cx="1657366" cy="2904288"/>
          </a:xfrm>
          <a:custGeom>
            <a:avLst/>
            <a:gdLst/>
            <a:ahLst/>
            <a:cxnLst>
              <a:cxn ang="0">
                <a:pos x="wd2" y="hd2"/>
              </a:cxn>
              <a:cxn ang="5400000">
                <a:pos x="wd2" y="hd2"/>
              </a:cxn>
              <a:cxn ang="10800000">
                <a:pos x="wd2" y="hd2"/>
              </a:cxn>
              <a:cxn ang="16200000">
                <a:pos x="wd2" y="hd2"/>
              </a:cxn>
            </a:cxnLst>
            <a:rect l="0" t="0" r="r" b="b"/>
            <a:pathLst>
              <a:path w="21600" h="20564" extrusionOk="0">
                <a:moveTo>
                  <a:pt x="0" y="18669"/>
                </a:moveTo>
                <a:cubicBezTo>
                  <a:pt x="2802" y="21050"/>
                  <a:pt x="9087" y="21218"/>
                  <a:pt x="12306" y="18999"/>
                </a:cubicBezTo>
                <a:cubicBezTo>
                  <a:pt x="17841" y="15184"/>
                  <a:pt x="8674" y="10861"/>
                  <a:pt x="8554" y="6484"/>
                </a:cubicBezTo>
                <a:cubicBezTo>
                  <a:pt x="8449" y="2641"/>
                  <a:pt x="14568" y="-382"/>
                  <a:pt x="21600" y="39"/>
                </a:cubicBezTo>
              </a:path>
            </a:pathLst>
          </a:custGeom>
          <a:ln w="63500">
            <a:solidFill>
              <a:srgbClr val="FFFFFF"/>
            </a:solidFill>
            <a:miter lim="400000"/>
            <a:tailEnd type="triangle"/>
          </a:ln>
        </p:spPr>
        <p:txBody>
          <a:bodyPr lIns="50800" tIns="50800" rIns="50800" bIns="50800" anchor="ctr"/>
          <a:lstStyle/>
          <a:p>
            <a:endParaRPr/>
          </a:p>
        </p:txBody>
      </p:sp>
      <p:sp>
        <p:nvSpPr>
          <p:cNvPr id="593" name="{[(0,7),90], [(1,6),-35], [(0,7),-84], [(0,6),-56], [(0,3),-7], [(2,6),54], [(0,6),-45], [(0,7),-77], [(0,6),-33], [(1,4),11], [(3,4),-13], [(1,6),-39], [(0,6),-52], [(0,4),-15], [(0,6),60], [(0,6),45], [(10,6),-51], [(0,5),19], [(0,5),-19], [(0,0)]}"/>
          <p:cNvSpPr txBox="1"/>
          <p:nvPr/>
        </p:nvSpPr>
        <p:spPr>
          <a:xfrm>
            <a:off x="10787266" y="9241141"/>
            <a:ext cx="12747303" cy="27889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4000">
                <a:solidFill>
                  <a:srgbClr val="FFFFFF"/>
                </a:solidFill>
              </a:defRPr>
            </a:lvl1pPr>
          </a:lstStyle>
          <a:p>
            <a:r>
              <a:t>{[(0,7),90], [(1,6),-35], [(0,7),-84], [(0,6),-56], [(0,3),-7], [(2,6),54], [(0,6),-45], [(0,7),-77], [(0,6),-33], [(1,4),11], [(3,4),-13], [(1,6),-39], [(0,6),-52], [(0,4),-15], [(0,6),60], [(0,6),45], [(10,6),-51], [(0,5),19], [(0,5),-19], [(0,0)]}</a:t>
            </a:r>
          </a:p>
        </p:txBody>
      </p:sp>
      <p:sp>
        <p:nvSpPr>
          <p:cNvPr id="594" name="Slide Number"/>
          <p:cNvSpPr txBox="1">
            <a:spLocks noGrp="1"/>
          </p:cNvSpPr>
          <p:nvPr>
            <p:ph type="sldNum" sz="quarter" idx="2"/>
          </p:nvPr>
        </p:nvSpPr>
        <p:spPr>
          <a:xfrm>
            <a:off x="11959323" y="13081000"/>
            <a:ext cx="452654"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588"/>
                                        </p:tgtEl>
                                        <p:attrNameLst>
                                          <p:attrName>style.visibility</p:attrName>
                                        </p:attrNameLst>
                                      </p:cBhvr>
                                      <p:to>
                                        <p:strVal val="visible"/>
                                      </p:to>
                                    </p:set>
                                    <p:animEffect transition="in" filter="wipe(left)">
                                      <p:cBhvr>
                                        <p:cTn id="7" dur="1000"/>
                                        <p:tgtEl>
                                          <p:spTgt spid="588"/>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589"/>
                                        </p:tgtEl>
                                        <p:attrNameLst>
                                          <p:attrName>style.visibility</p:attrName>
                                        </p:attrNameLst>
                                      </p:cBhvr>
                                      <p:to>
                                        <p:strVal val="visible"/>
                                      </p:to>
                                    </p:set>
                                    <p:animEffect transition="in" filter="dissolve">
                                      <p:cBhvr>
                                        <p:cTn id="11" dur="2000"/>
                                        <p:tgtEl>
                                          <p:spTgt spid="589"/>
                                        </p:tgtEl>
                                      </p:cBhvr>
                                    </p:animEffect>
                                  </p:childTnLst>
                                </p:cTn>
                              </p:par>
                            </p:childTnLst>
                          </p:cTn>
                        </p:par>
                        <p:par>
                          <p:cTn id="12" fill="hold">
                            <p:stCondLst>
                              <p:cond delay="3000"/>
                            </p:stCondLst>
                            <p:childTnLst>
                              <p:par>
                                <p:cTn id="13" presetID="22" presetClass="entr" presetSubtype="8" fill="hold" grpId="3" nodeType="afterEffect">
                                  <p:stCondLst>
                                    <p:cond delay="0"/>
                                  </p:stCondLst>
                                  <p:iterate>
                                    <p:tmAbs val="0"/>
                                  </p:iterate>
                                  <p:childTnLst>
                                    <p:set>
                                      <p:cBhvr>
                                        <p:cTn id="14" fill="hold"/>
                                        <p:tgtEl>
                                          <p:spTgt spid="590"/>
                                        </p:tgtEl>
                                        <p:attrNameLst>
                                          <p:attrName>style.visibility</p:attrName>
                                        </p:attrNameLst>
                                      </p:cBhvr>
                                      <p:to>
                                        <p:strVal val="visible"/>
                                      </p:to>
                                    </p:set>
                                    <p:animEffect transition="in" filter="wipe(left)">
                                      <p:cBhvr>
                                        <p:cTn id="15" dur="1000"/>
                                        <p:tgtEl>
                                          <p:spTgt spid="590"/>
                                        </p:tgtEl>
                                      </p:cBhvr>
                                    </p:animEffect>
                                  </p:childTnLst>
                                </p:cTn>
                              </p:par>
                            </p:childTnLst>
                          </p:cTn>
                        </p:par>
                        <p:par>
                          <p:cTn id="16" fill="hold">
                            <p:stCondLst>
                              <p:cond delay="4000"/>
                            </p:stCondLst>
                            <p:childTnLst>
                              <p:par>
                                <p:cTn id="17" presetID="22" presetClass="entr" presetSubtype="8" fill="hold" grpId="4" nodeType="afterEffect">
                                  <p:stCondLst>
                                    <p:cond delay="0"/>
                                  </p:stCondLst>
                                  <p:iterate>
                                    <p:tmAbs val="0"/>
                                  </p:iterate>
                                  <p:childTnLst>
                                    <p:set>
                                      <p:cBhvr>
                                        <p:cTn id="18" fill="hold"/>
                                        <p:tgtEl>
                                          <p:spTgt spid="587"/>
                                        </p:tgtEl>
                                        <p:attrNameLst>
                                          <p:attrName>style.visibility</p:attrName>
                                        </p:attrNameLst>
                                      </p:cBhvr>
                                      <p:to>
                                        <p:strVal val="visible"/>
                                      </p:to>
                                    </p:set>
                                    <p:animEffect transition="in" filter="wipe(left)">
                                      <p:cBhvr>
                                        <p:cTn id="19" dur="1000"/>
                                        <p:tgtEl>
                                          <p:spTgt spid="587"/>
                                        </p:tgtEl>
                                      </p:cBhvr>
                                    </p:animEffect>
                                  </p:childTnLst>
                                </p:cTn>
                              </p:par>
                            </p:childTnLst>
                          </p:cTn>
                        </p:par>
                        <p:par>
                          <p:cTn id="20" fill="hold">
                            <p:stCondLst>
                              <p:cond delay="5000"/>
                            </p:stCondLst>
                            <p:childTnLst>
                              <p:par>
                                <p:cTn id="21" presetID="22" presetClass="entr" presetSubtype="8" fill="hold" grpId="5" nodeType="afterEffect">
                                  <p:stCondLst>
                                    <p:cond delay="0"/>
                                  </p:stCondLst>
                                  <p:iterate>
                                    <p:tmAbs val="0"/>
                                  </p:iterate>
                                  <p:childTnLst>
                                    <p:set>
                                      <p:cBhvr>
                                        <p:cTn id="22" fill="hold"/>
                                        <p:tgtEl>
                                          <p:spTgt spid="591"/>
                                        </p:tgtEl>
                                        <p:attrNameLst>
                                          <p:attrName>style.visibility</p:attrName>
                                        </p:attrNameLst>
                                      </p:cBhvr>
                                      <p:to>
                                        <p:strVal val="visible"/>
                                      </p:to>
                                    </p:set>
                                    <p:animEffect transition="in" filter="wipe(left)">
                                      <p:cBhvr>
                                        <p:cTn id="23" dur="1000"/>
                                        <p:tgtEl>
                                          <p:spTgt spid="591"/>
                                        </p:tgtEl>
                                      </p:cBhvr>
                                    </p:animEffect>
                                  </p:childTnLst>
                                </p:cTn>
                              </p:par>
                            </p:childTnLst>
                          </p:cTn>
                        </p:par>
                        <p:par>
                          <p:cTn id="24" fill="hold">
                            <p:stCondLst>
                              <p:cond delay="6000"/>
                            </p:stCondLst>
                            <p:childTnLst>
                              <p:par>
                                <p:cTn id="25" presetID="22" presetClass="entr" presetSubtype="8" fill="hold" grpId="6" nodeType="afterEffect">
                                  <p:stCondLst>
                                    <p:cond delay="0"/>
                                  </p:stCondLst>
                                  <p:iterate>
                                    <p:tmAbs val="0"/>
                                  </p:iterate>
                                  <p:childTnLst>
                                    <p:set>
                                      <p:cBhvr>
                                        <p:cTn id="26" fill="hold"/>
                                        <p:tgtEl>
                                          <p:spTgt spid="592"/>
                                        </p:tgtEl>
                                        <p:attrNameLst>
                                          <p:attrName>style.visibility</p:attrName>
                                        </p:attrNameLst>
                                      </p:cBhvr>
                                      <p:to>
                                        <p:strVal val="visible"/>
                                      </p:to>
                                    </p:set>
                                    <p:animEffect transition="in" filter="wipe(left)">
                                      <p:cBhvr>
                                        <p:cTn id="27" dur="1000"/>
                                        <p:tgtEl>
                                          <p:spTgt spid="592"/>
                                        </p:tgtEl>
                                      </p:cBhvr>
                                    </p:animEffect>
                                  </p:childTnLst>
                                </p:cTn>
                              </p:par>
                            </p:childTnLst>
                          </p:cTn>
                        </p:par>
                        <p:par>
                          <p:cTn id="28" fill="hold">
                            <p:stCondLst>
                              <p:cond delay="7000"/>
                            </p:stCondLst>
                            <p:childTnLst>
                              <p:par>
                                <p:cTn id="29" presetID="22" presetClass="entr" presetSubtype="8" fill="hold" grpId="7" nodeType="afterEffect">
                                  <p:stCondLst>
                                    <p:cond delay="0"/>
                                  </p:stCondLst>
                                  <p:iterate>
                                    <p:tmAbs val="0"/>
                                  </p:iterate>
                                  <p:childTnLst>
                                    <p:set>
                                      <p:cBhvr>
                                        <p:cTn id="30" fill="hold"/>
                                        <p:tgtEl>
                                          <p:spTgt spid="593"/>
                                        </p:tgtEl>
                                        <p:attrNameLst>
                                          <p:attrName>style.visibility</p:attrName>
                                        </p:attrNameLst>
                                      </p:cBhvr>
                                      <p:to>
                                        <p:strVal val="visible"/>
                                      </p:to>
                                    </p:set>
                                    <p:animEffect transition="in" filter="wipe(left)">
                                      <p:cBhvr>
                                        <p:cTn id="31" dur="1000"/>
                                        <p:tgtEl>
                                          <p:spTgt spid="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4" animBg="1" advAuto="0"/>
      <p:bldP spid="588" grpId="1" animBg="1" advAuto="0"/>
      <p:bldP spid="589" grpId="2" animBg="1" advAuto="0"/>
      <p:bldP spid="590" grpId="3" animBg="1" advAuto="0"/>
      <p:bldP spid="591" grpId="5" animBg="1" advAuto="0"/>
      <p:bldP spid="592" grpId="6" animBg="1" advAuto="0"/>
      <p:bldP spid="593" grpId="7"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Huffman Cod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Huffman Coding</a:t>
            </a:r>
          </a:p>
        </p:txBody>
      </p:sp>
      <p:sp>
        <p:nvSpPr>
          <p:cNvPr id="597" name="Entropy-Based Lossless Compression Algorithm"/>
          <p:cNvSpPr txBox="1"/>
          <p:nvPr/>
        </p:nvSpPr>
        <p:spPr>
          <a:xfrm>
            <a:off x="1270000" y="2133600"/>
            <a:ext cx="21844000" cy="1015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rPr dirty="0"/>
              <a:t>Entropy-Based Lossless Compression Algorithm</a:t>
            </a:r>
          </a:p>
        </p:txBody>
      </p:sp>
      <p:sp>
        <p:nvSpPr>
          <p:cNvPr id="598" name="Input: a set of non-zero quantized DCT coefficients from all the different blocks of the image (for eg. values lying between - 1024 to +1024)…"/>
          <p:cNvSpPr txBox="1"/>
          <p:nvPr/>
        </p:nvSpPr>
        <p:spPr>
          <a:xfrm>
            <a:off x="1414634" y="3677738"/>
            <a:ext cx="21844000" cy="90619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600">
                <a:solidFill>
                  <a:srgbClr val="FFFFFF"/>
                </a:solidFill>
              </a:defRPr>
            </a:pPr>
            <a:r>
              <a:rPr dirty="0"/>
              <a:t>Input: a set of non-zero quantized DCT coefficients from all the different blocks of the image (for </a:t>
            </a:r>
            <a:r>
              <a:rPr dirty="0" err="1"/>
              <a:t>eg.</a:t>
            </a:r>
            <a:r>
              <a:rPr dirty="0"/>
              <a:t> values lying between - 1024 to +1024)</a:t>
            </a:r>
          </a:p>
          <a:p>
            <a:pPr marL="558800" indent="-558800" algn="l" defTabSz="2438400">
              <a:spcBef>
                <a:spcPts val="2400"/>
              </a:spcBef>
              <a:buClr>
                <a:srgbClr val="FFFFFF"/>
              </a:buClr>
              <a:buSzPct val="100000"/>
              <a:buChar char="•"/>
              <a:defRPr sz="4600">
                <a:solidFill>
                  <a:srgbClr val="FFFFFF"/>
                </a:solidFill>
              </a:defRPr>
            </a:pPr>
            <a:r>
              <a:rPr dirty="0"/>
              <a:t>Output: a set of encoded coefficients with length (in terms of number of bits) less than that of the original set.</a:t>
            </a:r>
          </a:p>
          <a:p>
            <a:pPr algn="l" defTabSz="2438400">
              <a:spcBef>
                <a:spcPts val="2400"/>
              </a:spcBef>
              <a:defRPr sz="4600">
                <a:solidFill>
                  <a:srgbClr val="FFFFFF"/>
                </a:solidFill>
              </a:defRPr>
            </a:pPr>
            <a:r>
              <a:rPr dirty="0"/>
              <a:t> • Principles behind Huffman encoding:</a:t>
            </a:r>
          </a:p>
          <a:p>
            <a:pPr marL="889000" indent="-889000" algn="l" defTabSz="2438400">
              <a:spcBef>
                <a:spcPts val="2400"/>
              </a:spcBef>
              <a:buSzPct val="100000"/>
              <a:buAutoNum type="arabicPeriod"/>
              <a:defRPr sz="4600">
                <a:solidFill>
                  <a:srgbClr val="FFFFFF"/>
                </a:solidFill>
              </a:defRPr>
            </a:pPr>
            <a:r>
              <a:rPr dirty="0"/>
              <a:t>Encode the more frequently occurring coefficients with fewer bits. Encode the rarely occurring coefficients with more bits. This will reduce the average bit-length</a:t>
            </a:r>
          </a:p>
          <a:p>
            <a:pPr marL="889000" indent="-889000" algn="l" defTabSz="2438400">
              <a:spcBef>
                <a:spcPts val="2400"/>
              </a:spcBef>
              <a:buSzPct val="100000"/>
              <a:buAutoNum type="arabicPeriod"/>
              <a:defRPr sz="4600">
                <a:solidFill>
                  <a:srgbClr val="FFFFFF"/>
                </a:solidFill>
              </a:defRPr>
            </a:pPr>
            <a:r>
              <a:rPr dirty="0"/>
              <a:t>Ensure that the encoding for no coefficient is a strict prefix of the encoding of any other coefficient. This is called a “prefix-free code”.</a:t>
            </a:r>
          </a:p>
        </p:txBody>
      </p:sp>
      <p:sp>
        <p:nvSpPr>
          <p:cNvPr id="599" name="Slide Number"/>
          <p:cNvSpPr txBox="1">
            <a:spLocks noGrp="1"/>
          </p:cNvSpPr>
          <p:nvPr>
            <p:ph type="sldNum" sz="quarter" idx="2"/>
          </p:nvPr>
        </p:nvSpPr>
        <p:spPr>
          <a:xfrm>
            <a:off x="11957507" y="13081000"/>
            <a:ext cx="45628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97"/>
                                        </p:tgtEl>
                                        <p:attrNameLst>
                                          <p:attrName>style.visibility</p:attrName>
                                        </p:attrNameLst>
                                      </p:cBhvr>
                                      <p:to>
                                        <p:strVal val="visible"/>
                                      </p:to>
                                    </p:set>
                                    <p:animEffect transition="in" filter="wipe(down)">
                                      <p:cBhvr>
                                        <p:cTn id="7" dur="500"/>
                                        <p:tgtEl>
                                          <p:spTgt spid="59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98"/>
                                        </p:tgtEl>
                                        <p:attrNameLst>
                                          <p:attrName>style.visibility</p:attrName>
                                        </p:attrNameLst>
                                      </p:cBhvr>
                                      <p:to>
                                        <p:strVal val="visible"/>
                                      </p:to>
                                    </p:set>
                                    <p:animEffect transition="in" filter="wipe(down)">
                                      <p:cBhvr>
                                        <p:cTn id="11" dur="500"/>
                                        <p:tgtEl>
                                          <p:spTgt spid="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0" animBg="1"/>
      <p:bldP spid="5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Beauty of JPEG Compression!"/>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Beauty of JPEG Compression!</a:t>
            </a:r>
          </a:p>
        </p:txBody>
      </p:sp>
      <p:grpSp>
        <p:nvGrpSpPr>
          <p:cNvPr id="191" name="Image Gallery"/>
          <p:cNvGrpSpPr/>
          <p:nvPr/>
        </p:nvGrpSpPr>
        <p:grpSpPr>
          <a:xfrm>
            <a:off x="589623" y="2748025"/>
            <a:ext cx="10912344" cy="8509001"/>
            <a:chOff x="0" y="0"/>
            <a:chExt cx="10912342" cy="8508999"/>
          </a:xfrm>
        </p:grpSpPr>
        <p:pic>
          <p:nvPicPr>
            <p:cNvPr id="189" name="flower photo.jpeg" descr="flower photo.jpeg"/>
            <p:cNvPicPr>
              <a:picLocks noChangeAspect="1"/>
            </p:cNvPicPr>
            <p:nvPr/>
          </p:nvPicPr>
          <p:blipFill>
            <a:blip r:embed="rId2"/>
            <a:srcRect t="25835" b="25835"/>
            <a:stretch>
              <a:fillRect/>
            </a:stretch>
          </p:blipFill>
          <p:spPr>
            <a:xfrm>
              <a:off x="0" y="0"/>
              <a:ext cx="10912343" cy="7889748"/>
            </a:xfrm>
            <a:prstGeom prst="rect">
              <a:avLst/>
            </a:prstGeom>
            <a:ln w="12700" cap="flat">
              <a:noFill/>
              <a:miter lim="400000"/>
            </a:ln>
            <a:effectLst/>
          </p:spPr>
        </p:pic>
        <p:sp>
          <p:nvSpPr>
            <p:cNvPr id="190" name="Source: Unsplash"/>
            <p:cNvSpPr/>
            <p:nvPr/>
          </p:nvSpPr>
          <p:spPr>
            <a:xfrm>
              <a:off x="0" y="7965947"/>
              <a:ext cx="10912343" cy="5430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noAutofit/>
            </a:bodyPr>
            <a:lstStyle/>
            <a:p>
              <a:r>
                <a:t>Source: Unsplash</a:t>
              </a:r>
            </a:p>
          </p:txBody>
        </p:sp>
      </p:grpSp>
      <p:sp>
        <p:nvSpPr>
          <p:cNvPr id="192" name="Suppose the given image is of dimension 2560 x 1080 so from the above mentioned…"/>
          <p:cNvSpPr txBox="1"/>
          <p:nvPr/>
        </p:nvSpPr>
        <p:spPr>
          <a:xfrm>
            <a:off x="578020" y="11127104"/>
            <a:ext cx="10935550" cy="2129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defRPr>
            </a:pPr>
            <a:r>
              <a:t>Suppose the given image is of dimension 2560 x 1080 so from the above mentioned</a:t>
            </a:r>
          </a:p>
          <a:p>
            <a:pPr>
              <a:defRPr sz="3000" b="1">
                <a:solidFill>
                  <a:srgbClr val="FFFFFF"/>
                </a:solidFill>
              </a:defRPr>
            </a:pPr>
            <a:r>
              <a:t>formula the size of the image is around </a:t>
            </a:r>
          </a:p>
          <a:p>
            <a:pPr>
              <a:defRPr sz="3000" b="1">
                <a:solidFill>
                  <a:srgbClr val="FFFFFF"/>
                </a:solidFill>
              </a:defRPr>
            </a:pPr>
            <a:r>
              <a:t>2560 x 1080 x 3 = 8.3mb approx</a:t>
            </a:r>
          </a:p>
        </p:txBody>
      </p:sp>
      <p:graphicFrame>
        <p:nvGraphicFramePr>
          <p:cNvPr id="193" name="2D Column Chart"/>
          <p:cNvGraphicFramePr/>
          <p:nvPr/>
        </p:nvGraphicFramePr>
        <p:xfrm>
          <a:off x="12083072" y="2364231"/>
          <a:ext cx="11001295" cy="8446744"/>
        </p:xfrm>
        <a:graphic>
          <a:graphicData uri="http://schemas.openxmlformats.org/drawingml/2006/chart">
            <c:chart xmlns:c="http://schemas.openxmlformats.org/drawingml/2006/chart" xmlns:r="http://schemas.openxmlformats.org/officeDocument/2006/relationships" r:id="rId3"/>
          </a:graphicData>
        </a:graphic>
      </p:graphicFrame>
      <p:sp>
        <p:nvSpPr>
          <p:cNvPr id="194" name="From the above chart its clear, that why JPEG is so important…"/>
          <p:cNvSpPr txBox="1"/>
          <p:nvPr/>
        </p:nvSpPr>
        <p:spPr>
          <a:xfrm>
            <a:off x="12127445" y="11127104"/>
            <a:ext cx="11728423" cy="2129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000" b="1">
                <a:solidFill>
                  <a:srgbClr val="FFFFFF"/>
                </a:solidFill>
              </a:defRPr>
            </a:pPr>
            <a:r>
              <a:t>From the above chart its clear, that why JPEG is so important</a:t>
            </a:r>
          </a:p>
          <a:p>
            <a:pPr>
              <a:defRPr sz="3000" b="1">
                <a:solidFill>
                  <a:srgbClr val="FFFFFF"/>
                </a:solidFill>
              </a:defRPr>
            </a:pPr>
            <a:r>
              <a:t>It reduces the size of file drastically, following is the approximation </a:t>
            </a:r>
          </a:p>
          <a:p>
            <a:pPr>
              <a:defRPr sz="3000" b="1">
                <a:solidFill>
                  <a:srgbClr val="FFFFFF"/>
                </a:solidFill>
              </a:defRPr>
            </a:pPr>
            <a:r>
              <a:t>.jpg file = 5% of size of original file</a:t>
            </a:r>
          </a:p>
        </p:txBody>
      </p:sp>
      <p:sp>
        <p:nvSpPr>
          <p:cNvPr id="195" name="Slide Number"/>
          <p:cNvSpPr txBox="1">
            <a:spLocks noGrp="1"/>
          </p:cNvSpPr>
          <p:nvPr>
            <p:ph type="sldNum" sz="quarter" idx="2"/>
          </p:nvPr>
        </p:nvSpPr>
        <p:spPr>
          <a:xfrm>
            <a:off x="12042305" y="13081000"/>
            <a:ext cx="28669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91"/>
                                        </p:tgtEl>
                                        <p:attrNameLst>
                                          <p:attrName>style.visibility</p:attrName>
                                        </p:attrNameLst>
                                      </p:cBhvr>
                                      <p:to>
                                        <p:strVal val="visible"/>
                                      </p:to>
                                    </p:set>
                                    <p:animEffect transition="in" filter="wipe(left)">
                                      <p:cBhvr>
                                        <p:cTn id="7" dur="1000"/>
                                        <p:tgtEl>
                                          <p:spTgt spid="191"/>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192"/>
                                        </p:tgtEl>
                                        <p:attrNameLst>
                                          <p:attrName>style.visibility</p:attrName>
                                        </p:attrNameLst>
                                      </p:cBhvr>
                                      <p:to>
                                        <p:strVal val="visible"/>
                                      </p:to>
                                    </p:set>
                                    <p:animEffect transition="in" filter="wipe(left)">
                                      <p:cBhvr>
                                        <p:cTn id="11" dur="1000"/>
                                        <p:tgtEl>
                                          <p:spTgt spid="192"/>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193"/>
                                        </p:tgtEl>
                                        <p:attrNameLst>
                                          <p:attrName>style.visibility</p:attrName>
                                        </p:attrNameLst>
                                      </p:cBhvr>
                                      <p:to>
                                        <p:strVal val="visible"/>
                                      </p:to>
                                    </p:set>
                                    <p:animEffect transition="in" filter="wipe(left)">
                                      <p:cBhvr>
                                        <p:cTn id="15" dur="1000"/>
                                        <p:tgtEl>
                                          <p:spTgt spid="193"/>
                                        </p:tgtEl>
                                      </p:cBhvr>
                                    </p:animEffect>
                                  </p:childTnLst>
                                </p:cTn>
                              </p:par>
                            </p:childTnLst>
                          </p:cTn>
                        </p:par>
                        <p:par>
                          <p:cTn id="16" fill="hold">
                            <p:stCondLst>
                              <p:cond delay="3000"/>
                            </p:stCondLst>
                            <p:childTnLst>
                              <p:par>
                                <p:cTn id="17" presetID="22" presetClass="entr" presetSubtype="8" fill="hold" grpId="4" nodeType="afterEffect">
                                  <p:stCondLst>
                                    <p:cond delay="0"/>
                                  </p:stCondLst>
                                  <p:iterate>
                                    <p:tmAbs val="0"/>
                                  </p:iterate>
                                  <p:childTnLst>
                                    <p:set>
                                      <p:cBhvr>
                                        <p:cTn id="18" fill="hold"/>
                                        <p:tgtEl>
                                          <p:spTgt spid="194"/>
                                        </p:tgtEl>
                                        <p:attrNameLst>
                                          <p:attrName>style.visibility</p:attrName>
                                        </p:attrNameLst>
                                      </p:cBhvr>
                                      <p:to>
                                        <p:strVal val="visible"/>
                                      </p:to>
                                    </p:set>
                                    <p:animEffect transition="in" filter="wipe(left)">
                                      <p:cBhvr>
                                        <p:cTn id="19"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1" animBg="1" advAuto="0"/>
      <p:bldP spid="192" grpId="2" animBg="1" advAuto="0"/>
      <p:bldP spid="193" grpId="3" animBg="1" advAuto="0"/>
      <p:bldP spid="194" grpId="4"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Huffman Coding"/>
          <p:cNvSpPr txBox="1">
            <a:spLocks noGrp="1"/>
          </p:cNvSpPr>
          <p:nvPr>
            <p:ph type="title"/>
          </p:nvPr>
        </p:nvSpPr>
        <p:spPr>
          <a:xfrm>
            <a:off x="1270000" y="78199"/>
            <a:ext cx="21844000" cy="1557438"/>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Huffman Coding</a:t>
            </a:r>
          </a:p>
        </p:txBody>
      </p:sp>
      <p:sp>
        <p:nvSpPr>
          <p:cNvPr id="602" name="Algorithm"/>
          <p:cNvSpPr txBox="1">
            <a:spLocks noGrp="1"/>
          </p:cNvSpPr>
          <p:nvPr>
            <p:ph type="body" idx="21"/>
          </p:nvPr>
        </p:nvSpPr>
        <p:spPr>
          <a:xfrm>
            <a:off x="1270000" y="1351605"/>
            <a:ext cx="21844000" cy="107450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817244">
              <a:defRPr sz="5742" b="1" i="1">
                <a:latin typeface="Graphik"/>
                <a:ea typeface="Graphik"/>
                <a:cs typeface="Graphik"/>
                <a:sym typeface="Graphik"/>
              </a:defRPr>
            </a:lvl1pPr>
          </a:lstStyle>
          <a:p>
            <a:r>
              <a:t>Algorithm</a:t>
            </a:r>
          </a:p>
        </p:txBody>
      </p:sp>
      <p:sp>
        <p:nvSpPr>
          <p:cNvPr id="603" name="Sort symbols in increasing order of frequency. Create a leaf node from each symbols. These leaf nodes will belong to a binary tree called the Huffman tree.…"/>
          <p:cNvSpPr txBox="1"/>
          <p:nvPr/>
        </p:nvSpPr>
        <p:spPr>
          <a:xfrm>
            <a:off x="1269999" y="2420395"/>
            <a:ext cx="21844003" cy="108657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89000" indent="-889000" algn="l" defTabSz="2438400">
              <a:spcBef>
                <a:spcPts val="2400"/>
              </a:spcBef>
              <a:buSzPct val="100000"/>
              <a:buAutoNum type="arabicPeriod"/>
              <a:defRPr sz="4300">
                <a:solidFill>
                  <a:srgbClr val="FFFFFF"/>
                </a:solidFill>
              </a:defRPr>
            </a:pPr>
            <a:r>
              <a:rPr dirty="0"/>
              <a:t>Sort symbols in increasing order of frequency. Create a leaf node from each symbols. These leaf nodes will belong to a binary tree called the Huffman tree.</a:t>
            </a:r>
          </a:p>
          <a:p>
            <a:pPr marL="889000" indent="-889000" algn="l" defTabSz="2438400">
              <a:spcBef>
                <a:spcPts val="2400"/>
              </a:spcBef>
              <a:buSzPct val="100000"/>
              <a:buAutoNum type="arabicPeriod"/>
              <a:defRPr sz="4300">
                <a:solidFill>
                  <a:srgbClr val="FFFFFF"/>
                </a:solidFill>
              </a:defRPr>
            </a:pPr>
            <a:r>
              <a:rPr dirty="0"/>
              <a:t>Combine the two lowest frequency nodes s1 and s2 to create a parent node s12. s1 and s2 will be the left and right child of s12. The frequency of s12 is given by p(s12) = p(s1 ) + p(s2 ).</a:t>
            </a:r>
          </a:p>
          <a:p>
            <a:pPr marL="889000" indent="-889000" algn="l" defTabSz="2438400">
              <a:spcBef>
                <a:spcPts val="2400"/>
              </a:spcBef>
              <a:buSzPct val="100000"/>
              <a:buAutoNum type="arabicPeriod"/>
              <a:defRPr sz="4300">
                <a:solidFill>
                  <a:srgbClr val="FFFFFF"/>
                </a:solidFill>
              </a:defRPr>
            </a:pPr>
            <a:r>
              <a:rPr dirty="0"/>
              <a:t>Label the edge from s12 to s1 with a ‘0’ and the edge from s12 to s2 with a ‘1’</a:t>
            </a:r>
          </a:p>
          <a:p>
            <a:pPr marL="889000" indent="-889000" algn="l" defTabSz="2438400">
              <a:spcBef>
                <a:spcPts val="2400"/>
              </a:spcBef>
              <a:buSzPct val="100000"/>
              <a:buAutoNum type="arabicPeriod"/>
              <a:defRPr sz="4300">
                <a:solidFill>
                  <a:srgbClr val="FFFFFF"/>
                </a:solidFill>
              </a:defRPr>
            </a:pPr>
            <a:r>
              <a:rPr dirty="0"/>
              <a:t>Delete s1 and s2 from the sorted list of alphabets and insert the node s12, i.e. root node of the tree (s12,s1 ,s2 ) in the correct place depending on the value of p(s12).</a:t>
            </a:r>
          </a:p>
          <a:p>
            <a:pPr marL="889000" indent="-889000" algn="l" defTabSz="2438400">
              <a:spcBef>
                <a:spcPts val="2400"/>
              </a:spcBef>
              <a:buSzPct val="100000"/>
              <a:buAutoNum type="arabicPeriod"/>
              <a:defRPr sz="4300">
                <a:solidFill>
                  <a:srgbClr val="FFFFFF"/>
                </a:solidFill>
              </a:defRPr>
            </a:pPr>
            <a:r>
              <a:rPr dirty="0"/>
              <a:t>Repeat steps 2 to 4 until there is only one node in the list. This will be the root node of the final Huffman tree.</a:t>
            </a:r>
          </a:p>
          <a:p>
            <a:pPr marL="889000" indent="-889000" algn="l" defTabSz="2438400">
              <a:spcBef>
                <a:spcPts val="2400"/>
              </a:spcBef>
              <a:buSzPct val="100000"/>
              <a:buAutoNum type="arabicPeriod"/>
              <a:defRPr sz="4300">
                <a:solidFill>
                  <a:srgbClr val="FFFFFF"/>
                </a:solidFill>
              </a:defRPr>
            </a:pPr>
            <a:r>
              <a:rPr dirty="0"/>
              <a:t>Traverse the tree from the root node until each leaf and collect all the binary symbols along every edge into a string. This string will form the code word for that symbol</a:t>
            </a:r>
          </a:p>
        </p:txBody>
      </p:sp>
      <p:sp>
        <p:nvSpPr>
          <p:cNvPr id="604" name="Slide Number"/>
          <p:cNvSpPr txBox="1">
            <a:spLocks noGrp="1"/>
          </p:cNvSpPr>
          <p:nvPr>
            <p:ph type="sldNum" sz="quarter" idx="2"/>
          </p:nvPr>
        </p:nvSpPr>
        <p:spPr>
          <a:xfrm>
            <a:off x="11947867" y="13081000"/>
            <a:ext cx="47556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3"/>
                                        </p:tgtEl>
                                        <p:attrNameLst>
                                          <p:attrName>style.visibility</p:attrName>
                                        </p:attrNameLst>
                                      </p:cBhvr>
                                      <p:to>
                                        <p:strVal val="visible"/>
                                      </p:to>
                                    </p:set>
                                    <p:animEffect transition="in" filter="wipe(down)">
                                      <p:cBhvr>
                                        <p:cTn id="7" dur="10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Huffman Coding for JPE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Huffman Coding for JPEG</a:t>
            </a:r>
          </a:p>
        </p:txBody>
      </p:sp>
      <p:sp>
        <p:nvSpPr>
          <p:cNvPr id="607" name="We need to Encode the following things:…"/>
          <p:cNvSpPr txBox="1"/>
          <p:nvPr/>
        </p:nvSpPr>
        <p:spPr>
          <a:xfrm>
            <a:off x="1269999" y="3402945"/>
            <a:ext cx="21844003" cy="8426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800">
                <a:solidFill>
                  <a:srgbClr val="FFFFFF"/>
                </a:solidFill>
              </a:defRPr>
            </a:pPr>
            <a:r>
              <a:rPr dirty="0"/>
              <a:t>We need to Encode the following things:</a:t>
            </a:r>
          </a:p>
          <a:p>
            <a:pPr marL="889000" indent="-889000" algn="l" defTabSz="2438400">
              <a:spcBef>
                <a:spcPts val="2400"/>
              </a:spcBef>
              <a:buSzPct val="100000"/>
              <a:buAutoNum type="arabicPeriod"/>
              <a:defRPr sz="4800">
                <a:solidFill>
                  <a:srgbClr val="FFFFFF"/>
                </a:solidFill>
              </a:defRPr>
            </a:pPr>
            <a:r>
              <a:rPr dirty="0"/>
              <a:t>Signs of Coefficients</a:t>
            </a:r>
          </a:p>
          <a:p>
            <a:pPr marL="889000" indent="-889000" algn="l" defTabSz="2438400">
              <a:spcBef>
                <a:spcPts val="2400"/>
              </a:spcBef>
              <a:buSzPct val="100000"/>
              <a:buAutoNum type="arabicPeriod"/>
              <a:defRPr sz="4800">
                <a:solidFill>
                  <a:srgbClr val="FFFFFF"/>
                </a:solidFill>
              </a:defRPr>
            </a:pPr>
            <a:r>
              <a:rPr dirty="0"/>
              <a:t>Triplets of all 8x8 blocks</a:t>
            </a:r>
          </a:p>
          <a:p>
            <a:pPr marL="889000" indent="-889000" algn="l" defTabSz="2438400">
              <a:spcBef>
                <a:spcPts val="2400"/>
              </a:spcBef>
              <a:buSzPct val="100000"/>
              <a:buAutoNum type="arabicPeriod"/>
              <a:defRPr sz="4800">
                <a:solidFill>
                  <a:srgbClr val="FFFFFF"/>
                </a:solidFill>
              </a:defRPr>
            </a:pPr>
            <a:r>
              <a:rPr dirty="0"/>
              <a:t>DC Coefficients separately encoded from AC</a:t>
            </a:r>
          </a:p>
          <a:p>
            <a:pPr marL="889000" indent="-889000" algn="l" defTabSz="2438400">
              <a:spcBef>
                <a:spcPts val="2400"/>
              </a:spcBef>
              <a:buSzPct val="100000"/>
              <a:buAutoNum type="arabicPeriod"/>
              <a:defRPr sz="4800">
                <a:solidFill>
                  <a:srgbClr val="FFFFFF"/>
                </a:solidFill>
              </a:defRPr>
            </a:pPr>
            <a:r>
              <a:rPr dirty="0"/>
              <a:t>We need to apply this on both Luma and Chroma Components</a:t>
            </a:r>
          </a:p>
          <a:p>
            <a:pPr marL="889000" indent="-889000" algn="l" defTabSz="2438400">
              <a:spcBef>
                <a:spcPts val="2400"/>
              </a:spcBef>
              <a:buSzPct val="100000"/>
              <a:buAutoNum type="arabicPeriod"/>
              <a:defRPr sz="4800">
                <a:solidFill>
                  <a:srgbClr val="FFFFFF"/>
                </a:solidFill>
              </a:defRPr>
            </a:pPr>
            <a:r>
              <a:rPr dirty="0"/>
              <a:t>We also need to deal with different Chroma Subsampling</a:t>
            </a:r>
          </a:p>
          <a:p>
            <a:pPr marL="558800" indent="-558800" algn="l" defTabSz="2438400">
              <a:spcBef>
                <a:spcPts val="2400"/>
              </a:spcBef>
              <a:buClr>
                <a:srgbClr val="FFFFFF"/>
              </a:buClr>
              <a:buSzPct val="100000"/>
              <a:buChar char="•"/>
              <a:defRPr sz="4800">
                <a:solidFill>
                  <a:srgbClr val="FFFFFF"/>
                </a:solidFill>
              </a:defRPr>
            </a:pPr>
            <a:r>
              <a:rPr dirty="0"/>
              <a:t>This presentation doesn’t go into the implementation of Huffman Coding for JPEG</a:t>
            </a:r>
          </a:p>
        </p:txBody>
      </p:sp>
      <p:sp>
        <p:nvSpPr>
          <p:cNvPr id="608" name="Quite Complicated, Why?"/>
          <p:cNvSpPr txBox="1"/>
          <p:nvPr/>
        </p:nvSpPr>
        <p:spPr>
          <a:xfrm>
            <a:off x="1270000" y="2133600"/>
            <a:ext cx="21844000" cy="1015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defRPr sz="5400">
                <a:solidFill>
                  <a:srgbClr val="D5D5D5"/>
                </a:solidFill>
                <a:latin typeface="Graphik Medium"/>
                <a:ea typeface="Graphik Medium"/>
                <a:cs typeface="Graphik Medium"/>
                <a:sym typeface="Graphik Medium"/>
              </a:defRPr>
            </a:lvl1pPr>
          </a:lstStyle>
          <a:p>
            <a:r>
              <a:t>Quite Complicated, Why?</a:t>
            </a:r>
          </a:p>
        </p:txBody>
      </p:sp>
      <p:sp>
        <p:nvSpPr>
          <p:cNvPr id="609" name="Slide Number"/>
          <p:cNvSpPr txBox="1">
            <a:spLocks noGrp="1"/>
          </p:cNvSpPr>
          <p:nvPr>
            <p:ph type="sldNum" sz="quarter" idx="2"/>
          </p:nvPr>
        </p:nvSpPr>
        <p:spPr>
          <a:xfrm>
            <a:off x="11987961" y="13081000"/>
            <a:ext cx="39537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07"/>
                                        </p:tgtEl>
                                        <p:attrNameLst>
                                          <p:attrName>style.visibility</p:attrName>
                                        </p:attrNameLst>
                                      </p:cBhvr>
                                      <p:to>
                                        <p:strVal val="visible"/>
                                      </p:to>
                                    </p:set>
                                    <p:animEffect transition="in" filter="wipe(down)">
                                      <p:cBhvr>
                                        <p:cTn id="7" dur="1000"/>
                                        <p:tgtEl>
                                          <p:spTgt spid="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Output of Huffman Cod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Output of Huffman Coding</a:t>
            </a:r>
          </a:p>
        </p:txBody>
      </p:sp>
      <p:pic>
        <p:nvPicPr>
          <p:cNvPr id="612" name="Image" descr="Image"/>
          <p:cNvPicPr>
            <a:picLocks noChangeAspect="1"/>
          </p:cNvPicPr>
          <p:nvPr/>
        </p:nvPicPr>
        <p:blipFill>
          <a:blip r:embed="rId2"/>
          <a:stretch>
            <a:fillRect/>
          </a:stretch>
        </p:blipFill>
        <p:spPr>
          <a:xfrm>
            <a:off x="1587666" y="3695070"/>
            <a:ext cx="9240283" cy="7893138"/>
          </a:xfrm>
          <a:prstGeom prst="rect">
            <a:avLst/>
          </a:prstGeom>
          <a:ln w="12700">
            <a:miter lim="400000"/>
          </a:ln>
          <a:effectLst>
            <a:reflection stA="20037" endPos="40000" dir="5400000" sy="-100000" algn="bl" rotWithShape="0"/>
          </a:effectLst>
        </p:spPr>
      </p:pic>
      <p:sp>
        <p:nvSpPr>
          <p:cNvPr id="613" name="Original Image"/>
          <p:cNvSpPr/>
          <p:nvPr/>
        </p:nvSpPr>
        <p:spPr>
          <a:xfrm>
            <a:off x="1587666" y="3101218"/>
            <a:ext cx="9240284"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Original Image</a:t>
            </a:r>
          </a:p>
        </p:txBody>
      </p:sp>
      <p:sp>
        <p:nvSpPr>
          <p:cNvPr id="614" name="Source:https://ijisrt.com/jpeg-image-compression"/>
          <p:cNvSpPr/>
          <p:nvPr/>
        </p:nvSpPr>
        <p:spPr>
          <a:xfrm>
            <a:off x="1587666" y="11689807"/>
            <a:ext cx="9240284"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Source:</a:t>
            </a:r>
            <a:r>
              <a:rPr u="sng">
                <a:hlinkClick r:id="rId3"/>
              </a:rPr>
              <a:t>https://ijisrt.com/jpeg</a:t>
            </a:r>
            <a:r>
              <a:t>-image-compression</a:t>
            </a:r>
          </a:p>
        </p:txBody>
      </p:sp>
      <p:pic>
        <p:nvPicPr>
          <p:cNvPr id="615" name="Image" descr="Image"/>
          <p:cNvPicPr>
            <a:picLocks noChangeAspect="1"/>
          </p:cNvPicPr>
          <p:nvPr/>
        </p:nvPicPr>
        <p:blipFill>
          <a:blip r:embed="rId4"/>
          <a:stretch>
            <a:fillRect/>
          </a:stretch>
        </p:blipFill>
        <p:spPr>
          <a:xfrm>
            <a:off x="11904202" y="4216762"/>
            <a:ext cx="11926887" cy="6849754"/>
          </a:xfrm>
          <a:prstGeom prst="rect">
            <a:avLst/>
          </a:prstGeom>
          <a:ln w="12700">
            <a:miter lim="400000"/>
          </a:ln>
          <a:effectLst>
            <a:reflection stA="21000" endPos="40000" dir="5400000" sy="-100000" algn="bl" rotWithShape="0"/>
          </a:effectLst>
        </p:spPr>
      </p:pic>
      <p:sp>
        <p:nvSpPr>
          <p:cNvPr id="616" name="Compressed Image"/>
          <p:cNvSpPr/>
          <p:nvPr/>
        </p:nvSpPr>
        <p:spPr>
          <a:xfrm>
            <a:off x="11904202" y="3622910"/>
            <a:ext cx="11926887"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Compressed Image</a:t>
            </a:r>
          </a:p>
        </p:txBody>
      </p:sp>
      <p:sp>
        <p:nvSpPr>
          <p:cNvPr id="617" name="Source:https://ijisrt.com/jpeg-image-compression"/>
          <p:cNvSpPr/>
          <p:nvPr/>
        </p:nvSpPr>
        <p:spPr>
          <a:xfrm>
            <a:off x="11904202" y="11168115"/>
            <a:ext cx="11926887"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Source:</a:t>
            </a:r>
            <a:r>
              <a:rPr u="sng">
                <a:hlinkClick r:id="rId3"/>
              </a:rPr>
              <a:t>https://ijisrt.com/jpeg</a:t>
            </a:r>
            <a:r>
              <a:t>-image-compression</a:t>
            </a:r>
          </a:p>
        </p:txBody>
      </p:sp>
      <p:sp>
        <p:nvSpPr>
          <p:cNvPr id="618" name="Slide Number"/>
          <p:cNvSpPr txBox="1">
            <a:spLocks noGrp="1"/>
          </p:cNvSpPr>
          <p:nvPr>
            <p:ph type="sldNum" sz="quarter" idx="2"/>
          </p:nvPr>
        </p:nvSpPr>
        <p:spPr>
          <a:xfrm>
            <a:off x="11964911" y="13081000"/>
            <a:ext cx="44147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cSld>
  <p:clrMapOvr>
    <a:masterClrMapping/>
  </p:clrMapOvr>
  <mc:AlternateContent xmlns:mc="http://schemas.openxmlformats.org/markup-compatibility/2006" xmlns:p14="http://schemas.microsoft.com/office/powerpoint/2010/main">
    <mc:Choice Requires="p14">
      <p:transition spd="slow">
        <p14:flip dir="r"/>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612"/>
                                        </p:tgtEl>
                                        <p:attrNameLst>
                                          <p:attrName>style.visibility</p:attrName>
                                        </p:attrNameLst>
                                      </p:cBhvr>
                                      <p:to>
                                        <p:strVal val="visible"/>
                                      </p:to>
                                    </p:set>
                                    <p:animEffect transition="in" filter="wipe(left)">
                                      <p:cBhvr>
                                        <p:cTn id="7" dur="1000"/>
                                        <p:tgtEl>
                                          <p:spTgt spid="612"/>
                                        </p:tgtEl>
                                      </p:cBhvr>
                                    </p:animEffect>
                                  </p:childTnLst>
                                </p:cTn>
                              </p:par>
                              <p:par>
                                <p:cTn id="8" presetID="22" presetClass="entr" presetSubtype="8" fill="hold" nodeType="withEffect">
                                  <p:stCondLst>
                                    <p:cond delay="0"/>
                                  </p:stCondLst>
                                  <p:iterate>
                                    <p:tmAbs val="0"/>
                                  </p:iterate>
                                  <p:childTnLst>
                                    <p:set>
                                      <p:cBhvr>
                                        <p:cTn id="9" fill="hold"/>
                                        <p:tgtEl>
                                          <p:spTgt spid="613"/>
                                        </p:tgtEl>
                                        <p:attrNameLst>
                                          <p:attrName>style.visibility</p:attrName>
                                        </p:attrNameLst>
                                      </p:cBhvr>
                                      <p:to>
                                        <p:strVal val="visible"/>
                                      </p:to>
                                    </p:set>
                                    <p:animEffect transition="in" filter="wipe(left)">
                                      <p:cBhvr>
                                        <p:cTn id="10" dur="1000"/>
                                        <p:tgtEl>
                                          <p:spTgt spid="613"/>
                                        </p:tgtEl>
                                      </p:cBhvr>
                                    </p:animEffect>
                                  </p:childTnLst>
                                </p:cTn>
                              </p:par>
                              <p:par>
                                <p:cTn id="11" presetID="22" presetClass="entr" presetSubtype="8" fill="hold" nodeType="withEffect">
                                  <p:stCondLst>
                                    <p:cond delay="0"/>
                                  </p:stCondLst>
                                  <p:iterate>
                                    <p:tmAbs val="0"/>
                                  </p:iterate>
                                  <p:childTnLst>
                                    <p:set>
                                      <p:cBhvr>
                                        <p:cTn id="12" fill="hold"/>
                                        <p:tgtEl>
                                          <p:spTgt spid="614"/>
                                        </p:tgtEl>
                                        <p:attrNameLst>
                                          <p:attrName>style.visibility</p:attrName>
                                        </p:attrNameLst>
                                      </p:cBhvr>
                                      <p:to>
                                        <p:strVal val="visible"/>
                                      </p:to>
                                    </p:set>
                                    <p:animEffect transition="in" filter="wipe(left)">
                                      <p:cBhvr>
                                        <p:cTn id="13" dur="1000"/>
                                        <p:tgtEl>
                                          <p:spTgt spid="614"/>
                                        </p:tgtEl>
                                      </p:cBhvr>
                                    </p:animEffect>
                                  </p:childTnLst>
                                </p:cTn>
                              </p:par>
                            </p:childTnLst>
                          </p:cTn>
                        </p:par>
                        <p:par>
                          <p:cTn id="14" fill="hold">
                            <p:stCondLst>
                              <p:cond delay="1000"/>
                            </p:stCondLst>
                            <p:childTnLst>
                              <p:par>
                                <p:cTn id="15" presetID="22" presetClass="entr" presetSubtype="8" fill="hold" grpId="2" nodeType="afterEffect">
                                  <p:stCondLst>
                                    <p:cond delay="0"/>
                                  </p:stCondLst>
                                  <p:iterate>
                                    <p:tmAbs val="0"/>
                                  </p:iterate>
                                  <p:childTnLst>
                                    <p:set>
                                      <p:cBhvr>
                                        <p:cTn id="16" fill="hold"/>
                                        <p:tgtEl>
                                          <p:spTgt spid="615"/>
                                        </p:tgtEl>
                                        <p:attrNameLst>
                                          <p:attrName>style.visibility</p:attrName>
                                        </p:attrNameLst>
                                      </p:cBhvr>
                                      <p:to>
                                        <p:strVal val="visible"/>
                                      </p:to>
                                    </p:set>
                                    <p:animEffect transition="in" filter="wipe(left)">
                                      <p:cBhvr>
                                        <p:cTn id="17" dur="1000"/>
                                        <p:tgtEl>
                                          <p:spTgt spid="615"/>
                                        </p:tgtEl>
                                      </p:cBhvr>
                                    </p:animEffect>
                                  </p:childTnLst>
                                </p:cTn>
                              </p:par>
                              <p:par>
                                <p:cTn id="18" presetID="22" presetClass="entr" presetSubtype="8" fill="hold" nodeType="withEffect">
                                  <p:stCondLst>
                                    <p:cond delay="0"/>
                                  </p:stCondLst>
                                  <p:iterate>
                                    <p:tmAbs val="0"/>
                                  </p:iterate>
                                  <p:childTnLst>
                                    <p:set>
                                      <p:cBhvr>
                                        <p:cTn id="19" fill="hold"/>
                                        <p:tgtEl>
                                          <p:spTgt spid="616"/>
                                        </p:tgtEl>
                                        <p:attrNameLst>
                                          <p:attrName>style.visibility</p:attrName>
                                        </p:attrNameLst>
                                      </p:cBhvr>
                                      <p:to>
                                        <p:strVal val="visible"/>
                                      </p:to>
                                    </p:set>
                                    <p:animEffect transition="in" filter="wipe(left)">
                                      <p:cBhvr>
                                        <p:cTn id="20" dur="1000"/>
                                        <p:tgtEl>
                                          <p:spTgt spid="616"/>
                                        </p:tgtEl>
                                      </p:cBhvr>
                                    </p:animEffect>
                                  </p:childTnLst>
                                </p:cTn>
                              </p:par>
                              <p:par>
                                <p:cTn id="21" presetID="22" presetClass="entr" presetSubtype="8" fill="hold" nodeType="withEffect">
                                  <p:stCondLst>
                                    <p:cond delay="0"/>
                                  </p:stCondLst>
                                  <p:iterate>
                                    <p:tmAbs val="0"/>
                                  </p:iterate>
                                  <p:childTnLst>
                                    <p:set>
                                      <p:cBhvr>
                                        <p:cTn id="22" fill="hold"/>
                                        <p:tgtEl>
                                          <p:spTgt spid="617"/>
                                        </p:tgtEl>
                                        <p:attrNameLst>
                                          <p:attrName>style.visibility</p:attrName>
                                        </p:attrNameLst>
                                      </p:cBhvr>
                                      <p:to>
                                        <p:strVal val="visible"/>
                                      </p:to>
                                    </p:set>
                                    <p:animEffect transition="in" filter="wipe(left)">
                                      <p:cBhvr>
                                        <p:cTn id="23" dur="1000"/>
                                        <p:tgtEl>
                                          <p:spTgt spid="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 grpId="1" animBg="1" advAuto="0"/>
      <p:bldP spid="615" grpId="2"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In a Nutshell"/>
          <p:cNvSpPr txBox="1">
            <a:spLocks noGrp="1"/>
          </p:cNvSpPr>
          <p:nvPr>
            <p:ph type="title"/>
          </p:nvPr>
        </p:nvSpPr>
        <p:spPr>
          <a:xfrm>
            <a:off x="1270000" y="232201"/>
            <a:ext cx="21844000" cy="1409007"/>
          </a:xfrm>
          <a:prstGeom prst="rect">
            <a:avLst/>
          </a:prstGeom>
        </p:spPr>
        <p:txBody>
          <a:bodyPr/>
          <a:lstStyle>
            <a:lvl1pPr defTabSz="1901904">
              <a:lnSpc>
                <a:spcPct val="90000"/>
              </a:lnSpc>
              <a:defRPr sz="7721" spc="-231">
                <a:gradFill flip="none" rotWithShape="1">
                  <a:gsLst>
                    <a:gs pos="0">
                      <a:srgbClr val="00E8FF"/>
                    </a:gs>
                    <a:gs pos="100000">
                      <a:srgbClr val="FF00F7"/>
                    </a:gs>
                  </a:gsLst>
                  <a:lin ang="3967761" scaled="0"/>
                </a:gradFill>
              </a:defRPr>
            </a:lvl1pPr>
          </a:lstStyle>
          <a:p>
            <a:r>
              <a:rPr dirty="0"/>
              <a:t>In a Nutshell</a:t>
            </a:r>
          </a:p>
        </p:txBody>
      </p:sp>
      <p:sp>
        <p:nvSpPr>
          <p:cNvPr id="621" name="Raw Image…"/>
          <p:cNvSpPr/>
          <p:nvPr/>
        </p:nvSpPr>
        <p:spPr>
          <a:xfrm>
            <a:off x="3728682" y="1744305"/>
            <a:ext cx="3998094" cy="2220835"/>
          </a:xfrm>
          <a:prstGeom prst="roundRect">
            <a:avLst>
              <a:gd name="adj" fmla="val 21140"/>
            </a:avLst>
          </a:prstGeom>
          <a:gradFill>
            <a:gsLst>
              <a:gs pos="0">
                <a:schemeClr val="accent1">
                  <a:hueOff val="-446844"/>
                  <a:satOff val="-6226"/>
                  <a:lumOff val="18873"/>
                </a:schemeClr>
              </a:gs>
              <a:gs pos="100000">
                <a:schemeClr val="accent1">
                  <a:hueOff val="-15665233"/>
                  <a:satOff val="-9367"/>
                  <a:lumOff val="13315"/>
                </a:schemeClr>
              </a:gs>
            </a:gsLst>
            <a:lin ang="5400000"/>
          </a:gra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r>
              <a:rPr dirty="0"/>
              <a:t>Raw Image</a:t>
            </a:r>
          </a:p>
          <a:p>
            <a:pPr defTabSz="457200">
              <a:defRPr sz="3200">
                <a:solidFill>
                  <a:srgbClr val="000000"/>
                </a:solidFill>
                <a:latin typeface="Graphik Medium"/>
                <a:ea typeface="Graphik Medium"/>
                <a:cs typeface="Graphik Medium"/>
                <a:sym typeface="Graphik Medium"/>
              </a:defRPr>
            </a:pPr>
            <a:r>
              <a:rPr dirty="0"/>
              <a:t>(RGB)</a:t>
            </a:r>
          </a:p>
        </p:txBody>
      </p:sp>
      <p:sp>
        <p:nvSpPr>
          <p:cNvPr id="622" name="Line"/>
          <p:cNvSpPr/>
          <p:nvPr/>
        </p:nvSpPr>
        <p:spPr>
          <a:xfrm>
            <a:off x="8017802" y="2854722"/>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23" name="Image…"/>
          <p:cNvSpPr/>
          <p:nvPr/>
        </p:nvSpPr>
        <p:spPr>
          <a:xfrm>
            <a:off x="10192953" y="1744305"/>
            <a:ext cx="3998094" cy="2351538"/>
          </a:xfrm>
          <a:prstGeom prst="roundRect">
            <a:avLst>
              <a:gd name="adj" fmla="val 19965"/>
            </a:avLst>
          </a:prstGeom>
          <a:solidFill>
            <a:srgbClr val="92929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r>
              <a:t>Image</a:t>
            </a:r>
          </a:p>
          <a:p>
            <a:pPr defTabSz="457200">
              <a:defRPr sz="3200">
                <a:solidFill>
                  <a:srgbClr val="000000"/>
                </a:solidFill>
                <a:latin typeface="Graphik Medium"/>
                <a:ea typeface="Graphik Medium"/>
                <a:cs typeface="Graphik Medium"/>
                <a:sym typeface="Graphik Medium"/>
              </a:defRPr>
            </a:pPr>
            <a:r>
              <a:t>(YCbCr)</a:t>
            </a:r>
          </a:p>
        </p:txBody>
      </p:sp>
      <p:sp>
        <p:nvSpPr>
          <p:cNvPr id="624" name="Line"/>
          <p:cNvSpPr/>
          <p:nvPr/>
        </p:nvSpPr>
        <p:spPr>
          <a:xfrm flipH="1">
            <a:off x="14609072" y="5373857"/>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25" name="Chroma…"/>
          <p:cNvSpPr/>
          <p:nvPr/>
        </p:nvSpPr>
        <p:spPr>
          <a:xfrm>
            <a:off x="16657225" y="1744305"/>
            <a:ext cx="3998094" cy="2220835"/>
          </a:xfrm>
          <a:prstGeom prst="roundRect">
            <a:avLst>
              <a:gd name="adj" fmla="val 21140"/>
            </a:avLst>
          </a:prstGeom>
          <a:solidFill>
            <a:srgbClr val="D5D5D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r>
              <a:t>Chroma</a:t>
            </a:r>
          </a:p>
          <a:p>
            <a:pPr defTabSz="457200">
              <a:defRPr sz="3200">
                <a:solidFill>
                  <a:srgbClr val="000000"/>
                </a:solidFill>
                <a:latin typeface="Graphik Medium"/>
                <a:ea typeface="Graphik Medium"/>
                <a:cs typeface="Graphik Medium"/>
                <a:sym typeface="Graphik Medium"/>
              </a:defRPr>
            </a:pPr>
            <a:r>
              <a:t>DownSampling</a:t>
            </a:r>
          </a:p>
        </p:txBody>
      </p:sp>
      <p:sp>
        <p:nvSpPr>
          <p:cNvPr id="646" name="Connection Line"/>
          <p:cNvSpPr/>
          <p:nvPr/>
        </p:nvSpPr>
        <p:spPr>
          <a:xfrm>
            <a:off x="20656120" y="3140386"/>
            <a:ext cx="1984424" cy="2061420"/>
          </a:xfrm>
          <a:custGeom>
            <a:avLst/>
            <a:gdLst/>
            <a:ahLst/>
            <a:cxnLst>
              <a:cxn ang="0">
                <a:pos x="wd2" y="hd2"/>
              </a:cxn>
              <a:cxn ang="5400000">
                <a:pos x="wd2" y="hd2"/>
              </a:cxn>
              <a:cxn ang="10800000">
                <a:pos x="wd2" y="hd2"/>
              </a:cxn>
              <a:cxn ang="16200000">
                <a:pos x="wd2" y="hd2"/>
              </a:cxn>
            </a:cxnLst>
            <a:rect l="0" t="0" r="r" b="b"/>
            <a:pathLst>
              <a:path w="16208" h="21600" extrusionOk="0">
                <a:moveTo>
                  <a:pt x="1377" y="21600"/>
                </a:moveTo>
                <a:cubicBezTo>
                  <a:pt x="21600" y="18243"/>
                  <a:pt x="21141" y="11043"/>
                  <a:pt x="0" y="0"/>
                </a:cubicBezTo>
              </a:path>
            </a:pathLst>
          </a:custGeom>
          <a:ln w="76200">
            <a:solidFill>
              <a:srgbClr val="FFFFFF"/>
            </a:solidFill>
            <a:miter lim="400000"/>
            <a:headEnd type="stealth"/>
          </a:ln>
        </p:spPr>
        <p:txBody>
          <a:bodyPr/>
          <a:lstStyle/>
          <a:p>
            <a:endParaRPr/>
          </a:p>
        </p:txBody>
      </p:sp>
      <p:sp>
        <p:nvSpPr>
          <p:cNvPr id="627" name="Forward DCT"/>
          <p:cNvSpPr/>
          <p:nvPr/>
        </p:nvSpPr>
        <p:spPr>
          <a:xfrm>
            <a:off x="16801627" y="4595139"/>
            <a:ext cx="3998094" cy="155743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Forward DCT</a:t>
            </a:r>
          </a:p>
        </p:txBody>
      </p:sp>
      <p:sp>
        <p:nvSpPr>
          <p:cNvPr id="628" name="Line"/>
          <p:cNvSpPr/>
          <p:nvPr/>
        </p:nvSpPr>
        <p:spPr>
          <a:xfrm>
            <a:off x="14609072" y="2854722"/>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29" name="Quantization"/>
          <p:cNvSpPr/>
          <p:nvPr/>
        </p:nvSpPr>
        <p:spPr>
          <a:xfrm>
            <a:off x="10337355" y="4595139"/>
            <a:ext cx="3998095" cy="155743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Quantization</a:t>
            </a:r>
          </a:p>
        </p:txBody>
      </p:sp>
      <p:sp>
        <p:nvSpPr>
          <p:cNvPr id="630" name="Entropy Encoding"/>
          <p:cNvSpPr/>
          <p:nvPr/>
        </p:nvSpPr>
        <p:spPr>
          <a:xfrm>
            <a:off x="3874195" y="4595139"/>
            <a:ext cx="3998094" cy="155743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Entropy Encoding</a:t>
            </a:r>
          </a:p>
        </p:txBody>
      </p:sp>
      <p:sp>
        <p:nvSpPr>
          <p:cNvPr id="631" name="Line"/>
          <p:cNvSpPr/>
          <p:nvPr/>
        </p:nvSpPr>
        <p:spPr>
          <a:xfrm flipH="1">
            <a:off x="8162759" y="5373857"/>
            <a:ext cx="1884126" cy="1"/>
          </a:xfrm>
          <a:prstGeom prst="line">
            <a:avLst/>
          </a:prstGeom>
          <a:ln w="101600">
            <a:solidFill>
              <a:srgbClr val="FFFFFF"/>
            </a:solidFill>
            <a:miter lim="400000"/>
            <a:tailEnd type="stealth"/>
          </a:ln>
        </p:spPr>
        <p:txBody>
          <a:bodyPr lIns="50800" tIns="50800" rIns="50800" bIns="50800" anchor="ctr"/>
          <a:lstStyle/>
          <a:p>
            <a:endParaRPr/>
          </a:p>
        </p:txBody>
      </p:sp>
      <p:cxnSp>
        <p:nvCxnSpPr>
          <p:cNvPr id="632" name="Connection Line"/>
          <p:cNvCxnSpPr>
            <a:cxnSpLocks/>
            <a:stCxn id="633" idx="1"/>
            <a:endCxn id="630" idx="2"/>
          </p:cNvCxnSpPr>
          <p:nvPr/>
        </p:nvCxnSpPr>
        <p:spPr>
          <a:xfrm flipH="1" flipV="1">
            <a:off x="5873242" y="6152577"/>
            <a:ext cx="4464113" cy="1426324"/>
          </a:xfrm>
          <a:prstGeom prst="straightConnector1">
            <a:avLst/>
          </a:prstGeom>
          <a:ln w="88900">
            <a:solidFill>
              <a:srgbClr val="FFFFFF"/>
            </a:solidFill>
            <a:miter lim="400000"/>
            <a:headEnd type="stealth"/>
          </a:ln>
        </p:spPr>
      </p:cxnSp>
      <p:sp>
        <p:nvSpPr>
          <p:cNvPr id="633" name="JPEG Encoded Image"/>
          <p:cNvSpPr/>
          <p:nvPr/>
        </p:nvSpPr>
        <p:spPr>
          <a:xfrm>
            <a:off x="10337355" y="6468483"/>
            <a:ext cx="3998095" cy="2220835"/>
          </a:xfrm>
          <a:prstGeom prst="roundRect">
            <a:avLst>
              <a:gd name="adj" fmla="val 21140"/>
            </a:avLst>
          </a:prstGeom>
          <a:gradFill>
            <a:gsLst>
              <a:gs pos="0">
                <a:schemeClr val="accent6">
                  <a:hueOff val="-1068085"/>
                  <a:satOff val="32946"/>
                  <a:lumOff val="7931"/>
                </a:schemeClr>
              </a:gs>
              <a:gs pos="100000">
                <a:schemeClr val="accent6">
                  <a:hueOff val="5223564"/>
                  <a:satOff val="32381"/>
                  <a:lumOff val="4424"/>
                </a:schemeClr>
              </a:gs>
            </a:gsLst>
            <a:lin ang="5400000"/>
          </a:gra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JPEG Encoded Image</a:t>
            </a:r>
          </a:p>
        </p:txBody>
      </p:sp>
      <p:sp>
        <p:nvSpPr>
          <p:cNvPr id="634" name="Transform"/>
          <p:cNvSpPr txBox="1"/>
          <p:nvPr/>
        </p:nvSpPr>
        <p:spPr>
          <a:xfrm>
            <a:off x="7989481" y="2147501"/>
            <a:ext cx="1913002" cy="605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2438400">
              <a:spcBef>
                <a:spcPts val="2400"/>
              </a:spcBef>
              <a:defRPr sz="3000">
                <a:solidFill>
                  <a:srgbClr val="FFFFFF"/>
                </a:solidFill>
              </a:defRPr>
            </a:lvl1pPr>
          </a:lstStyle>
          <a:p>
            <a:r>
              <a:t>Transform</a:t>
            </a:r>
          </a:p>
        </p:txBody>
      </p:sp>
      <p:cxnSp>
        <p:nvCxnSpPr>
          <p:cNvPr id="635" name="Connection Line"/>
          <p:cNvCxnSpPr>
            <a:cxnSpLocks/>
            <a:endCxn id="633" idx="3"/>
          </p:cNvCxnSpPr>
          <p:nvPr/>
        </p:nvCxnSpPr>
        <p:spPr>
          <a:xfrm flipH="1" flipV="1">
            <a:off x="14335450" y="7578901"/>
            <a:ext cx="4320822" cy="1259420"/>
          </a:xfrm>
          <a:prstGeom prst="straightConnector1">
            <a:avLst/>
          </a:prstGeom>
          <a:ln w="88900">
            <a:solidFill>
              <a:srgbClr val="FFFFFF"/>
            </a:solidFill>
            <a:miter lim="400000"/>
            <a:headEnd type="stealth"/>
          </a:ln>
        </p:spPr>
      </p:cxnSp>
      <p:sp>
        <p:nvSpPr>
          <p:cNvPr id="636" name="Entropy Decoding"/>
          <p:cNvSpPr/>
          <p:nvPr/>
        </p:nvSpPr>
        <p:spPr>
          <a:xfrm>
            <a:off x="16801627" y="8940168"/>
            <a:ext cx="3998094" cy="155743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Entropy Decoding</a:t>
            </a:r>
          </a:p>
        </p:txBody>
      </p:sp>
      <p:sp>
        <p:nvSpPr>
          <p:cNvPr id="637" name="Line"/>
          <p:cNvSpPr/>
          <p:nvPr/>
        </p:nvSpPr>
        <p:spPr>
          <a:xfrm flipH="1">
            <a:off x="14609072" y="9718886"/>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38" name="Line"/>
          <p:cNvSpPr/>
          <p:nvPr/>
        </p:nvSpPr>
        <p:spPr>
          <a:xfrm flipH="1">
            <a:off x="8162759" y="9819706"/>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39" name="Dequantization"/>
          <p:cNvSpPr/>
          <p:nvPr/>
        </p:nvSpPr>
        <p:spPr>
          <a:xfrm>
            <a:off x="10337355" y="8940168"/>
            <a:ext cx="3998095" cy="1557437"/>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Dequantization</a:t>
            </a:r>
          </a:p>
        </p:txBody>
      </p:sp>
      <p:sp>
        <p:nvSpPr>
          <p:cNvPr id="640" name="Inverse DCT"/>
          <p:cNvSpPr/>
          <p:nvPr/>
        </p:nvSpPr>
        <p:spPr>
          <a:xfrm>
            <a:off x="3874195" y="9040988"/>
            <a:ext cx="3998094" cy="1557438"/>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457200">
              <a:defRPr sz="3200">
                <a:solidFill>
                  <a:srgbClr val="000000"/>
                </a:solidFill>
                <a:latin typeface="Graphik Medium"/>
                <a:ea typeface="Graphik Medium"/>
                <a:cs typeface="Graphik Medium"/>
                <a:sym typeface="Graphik Medium"/>
              </a:defRPr>
            </a:lvl1pPr>
          </a:lstStyle>
          <a:p>
            <a:r>
              <a:t>Inverse DCT</a:t>
            </a:r>
          </a:p>
        </p:txBody>
      </p:sp>
      <p:sp>
        <p:nvSpPr>
          <p:cNvPr id="641" name="Compressed Image…"/>
          <p:cNvSpPr/>
          <p:nvPr/>
        </p:nvSpPr>
        <p:spPr>
          <a:xfrm>
            <a:off x="7105775" y="11061958"/>
            <a:ext cx="3998094" cy="2351538"/>
          </a:xfrm>
          <a:prstGeom prst="roundRect">
            <a:avLst>
              <a:gd name="adj" fmla="val 19965"/>
            </a:avLst>
          </a:prstGeom>
          <a:solidFill>
            <a:srgbClr val="92929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r>
              <a:t>Compressed Image</a:t>
            </a:r>
          </a:p>
          <a:p>
            <a:pPr defTabSz="457200">
              <a:defRPr sz="3200">
                <a:solidFill>
                  <a:srgbClr val="000000"/>
                </a:solidFill>
                <a:latin typeface="Graphik Medium"/>
                <a:ea typeface="Graphik Medium"/>
                <a:cs typeface="Graphik Medium"/>
                <a:sym typeface="Graphik Medium"/>
              </a:defRPr>
            </a:pPr>
            <a:r>
              <a:t>(YCbCr)</a:t>
            </a:r>
          </a:p>
        </p:txBody>
      </p:sp>
      <p:cxnSp>
        <p:nvCxnSpPr>
          <p:cNvPr id="642" name="Connection Line"/>
          <p:cNvCxnSpPr>
            <a:cxnSpLocks/>
            <a:stCxn id="641" idx="1"/>
          </p:cNvCxnSpPr>
          <p:nvPr/>
        </p:nvCxnSpPr>
        <p:spPr>
          <a:xfrm flipH="1" flipV="1">
            <a:off x="5652183" y="10631666"/>
            <a:ext cx="1453592" cy="1606061"/>
          </a:xfrm>
          <a:prstGeom prst="straightConnector1">
            <a:avLst/>
          </a:prstGeom>
          <a:ln w="76200">
            <a:solidFill>
              <a:srgbClr val="FFFFFF"/>
            </a:solidFill>
            <a:miter lim="400000"/>
            <a:headEnd type="stealth"/>
          </a:ln>
        </p:spPr>
      </p:cxnSp>
      <p:sp>
        <p:nvSpPr>
          <p:cNvPr id="643" name="Line"/>
          <p:cNvSpPr/>
          <p:nvPr/>
        </p:nvSpPr>
        <p:spPr>
          <a:xfrm>
            <a:off x="11394340" y="12237727"/>
            <a:ext cx="1884126" cy="1"/>
          </a:xfrm>
          <a:prstGeom prst="line">
            <a:avLst/>
          </a:prstGeom>
          <a:ln w="101600">
            <a:solidFill>
              <a:srgbClr val="FFFFFF"/>
            </a:solidFill>
            <a:miter lim="400000"/>
            <a:tailEnd type="stealth"/>
          </a:ln>
        </p:spPr>
        <p:txBody>
          <a:bodyPr lIns="50800" tIns="50800" rIns="50800" bIns="50800" anchor="ctr"/>
          <a:lstStyle/>
          <a:p>
            <a:endParaRPr/>
          </a:p>
        </p:txBody>
      </p:sp>
      <p:sp>
        <p:nvSpPr>
          <p:cNvPr id="644" name="JPEG…"/>
          <p:cNvSpPr/>
          <p:nvPr/>
        </p:nvSpPr>
        <p:spPr>
          <a:xfrm>
            <a:off x="13784639" y="11127310"/>
            <a:ext cx="3998094" cy="2220835"/>
          </a:xfrm>
          <a:prstGeom prst="roundRect">
            <a:avLst>
              <a:gd name="adj" fmla="val 21140"/>
            </a:avLst>
          </a:prstGeom>
          <a:gradFill>
            <a:gsLst>
              <a:gs pos="0">
                <a:schemeClr val="accent1">
                  <a:hueOff val="-446844"/>
                  <a:satOff val="-6226"/>
                  <a:lumOff val="18873"/>
                </a:schemeClr>
              </a:gs>
              <a:gs pos="100000">
                <a:schemeClr val="accent1">
                  <a:hueOff val="-15665233"/>
                  <a:satOff val="-9367"/>
                  <a:lumOff val="13315"/>
                </a:schemeClr>
              </a:gs>
            </a:gsLst>
            <a:lin ang="5400000"/>
          </a:gra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r>
              <a:t>JPEG </a:t>
            </a:r>
          </a:p>
          <a:p>
            <a:pPr defTabSz="457200">
              <a:defRPr sz="3200">
                <a:solidFill>
                  <a:srgbClr val="000000"/>
                </a:solidFill>
                <a:latin typeface="Graphik Medium"/>
                <a:ea typeface="Graphik Medium"/>
                <a:cs typeface="Graphik Medium"/>
                <a:sym typeface="Graphik Medium"/>
              </a:defRPr>
            </a:pPr>
            <a:r>
              <a:t>Compressed Image</a:t>
            </a:r>
          </a:p>
          <a:p>
            <a:pPr defTabSz="457200">
              <a:defRPr sz="3200">
                <a:solidFill>
                  <a:srgbClr val="000000"/>
                </a:solidFill>
                <a:latin typeface="Graphik Medium"/>
                <a:ea typeface="Graphik Medium"/>
                <a:cs typeface="Graphik Medium"/>
                <a:sym typeface="Graphik Medium"/>
              </a:defRPr>
            </a:pPr>
            <a:r>
              <a:t>(RGB)</a:t>
            </a:r>
          </a:p>
        </p:txBody>
      </p:sp>
      <p:sp>
        <p:nvSpPr>
          <p:cNvPr id="645" name="Slide Number"/>
          <p:cNvSpPr txBox="1">
            <a:spLocks noGrp="1"/>
          </p:cNvSpPr>
          <p:nvPr>
            <p:ph type="sldNum" sz="quarter" idx="2"/>
          </p:nvPr>
        </p:nvSpPr>
        <p:spPr>
          <a:xfrm>
            <a:off x="11957926" y="13081000"/>
            <a:ext cx="45544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Tree>
  </p:cSld>
  <p:clrMapOvr>
    <a:masterClrMapping/>
  </p:clrMapOvr>
  <mc:AlternateContent xmlns:mc="http://schemas.openxmlformats.org/markup-compatibility/2006" xmlns:p14="http://schemas.microsoft.com/office/powerpoint/2010/main">
    <mc:Choice Requires="p14">
      <p:transition spd="slow">
        <p14:flip dir="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wipe(down)">
                                      <p:cBhvr>
                                        <p:cTn id="7" dur="500"/>
                                        <p:tgtEl>
                                          <p:spTgt spid="62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22"/>
                                        </p:tgtEl>
                                        <p:attrNameLst>
                                          <p:attrName>style.visibility</p:attrName>
                                        </p:attrNameLst>
                                      </p:cBhvr>
                                      <p:to>
                                        <p:strVal val="visible"/>
                                      </p:to>
                                    </p:set>
                                    <p:animEffect transition="in" filter="wipe(down)">
                                      <p:cBhvr>
                                        <p:cTn id="10" dur="500"/>
                                        <p:tgtEl>
                                          <p:spTgt spid="6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34"/>
                                        </p:tgtEl>
                                        <p:attrNameLst>
                                          <p:attrName>style.visibility</p:attrName>
                                        </p:attrNameLst>
                                      </p:cBhvr>
                                      <p:to>
                                        <p:strVal val="visible"/>
                                      </p:to>
                                    </p:set>
                                    <p:animEffect transition="in" filter="wipe(down)">
                                      <p:cBhvr>
                                        <p:cTn id="13" dur="500"/>
                                        <p:tgtEl>
                                          <p:spTgt spid="63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23"/>
                                        </p:tgtEl>
                                        <p:attrNameLst>
                                          <p:attrName>style.visibility</p:attrName>
                                        </p:attrNameLst>
                                      </p:cBhvr>
                                      <p:to>
                                        <p:strVal val="visible"/>
                                      </p:to>
                                    </p:set>
                                    <p:animEffect transition="in" filter="wipe(down)">
                                      <p:cBhvr>
                                        <p:cTn id="16" dur="500"/>
                                        <p:tgtEl>
                                          <p:spTgt spid="62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28"/>
                                        </p:tgtEl>
                                        <p:attrNameLst>
                                          <p:attrName>style.visibility</p:attrName>
                                        </p:attrNameLst>
                                      </p:cBhvr>
                                      <p:to>
                                        <p:strVal val="visible"/>
                                      </p:to>
                                    </p:set>
                                    <p:animEffect transition="in" filter="wipe(down)">
                                      <p:cBhvr>
                                        <p:cTn id="19" dur="500"/>
                                        <p:tgtEl>
                                          <p:spTgt spid="6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5"/>
                                        </p:tgtEl>
                                        <p:attrNameLst>
                                          <p:attrName>style.visibility</p:attrName>
                                        </p:attrNameLst>
                                      </p:cBhvr>
                                      <p:to>
                                        <p:strVal val="visible"/>
                                      </p:to>
                                    </p:set>
                                    <p:animEffect transition="in" filter="wipe(down)">
                                      <p:cBhvr>
                                        <p:cTn id="22" dur="500"/>
                                        <p:tgtEl>
                                          <p:spTgt spid="62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46"/>
                                        </p:tgtEl>
                                        <p:attrNameLst>
                                          <p:attrName>style.visibility</p:attrName>
                                        </p:attrNameLst>
                                      </p:cBhvr>
                                      <p:to>
                                        <p:strVal val="visible"/>
                                      </p:to>
                                    </p:set>
                                    <p:animEffect transition="in" filter="wipe(down)">
                                      <p:cBhvr>
                                        <p:cTn id="25" dur="500"/>
                                        <p:tgtEl>
                                          <p:spTgt spid="64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627"/>
                                        </p:tgtEl>
                                        <p:attrNameLst>
                                          <p:attrName>style.visibility</p:attrName>
                                        </p:attrNameLst>
                                      </p:cBhvr>
                                      <p:to>
                                        <p:strVal val="visible"/>
                                      </p:to>
                                    </p:set>
                                    <p:animEffect transition="in" filter="wipe(down)">
                                      <p:cBhvr>
                                        <p:cTn id="28" dur="500"/>
                                        <p:tgtEl>
                                          <p:spTgt spid="62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24"/>
                                        </p:tgtEl>
                                        <p:attrNameLst>
                                          <p:attrName>style.visibility</p:attrName>
                                        </p:attrNameLst>
                                      </p:cBhvr>
                                      <p:to>
                                        <p:strVal val="visible"/>
                                      </p:to>
                                    </p:set>
                                    <p:animEffect transition="in" filter="wipe(down)">
                                      <p:cBhvr>
                                        <p:cTn id="31" dur="500"/>
                                        <p:tgtEl>
                                          <p:spTgt spid="62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629"/>
                                        </p:tgtEl>
                                        <p:attrNameLst>
                                          <p:attrName>style.visibility</p:attrName>
                                        </p:attrNameLst>
                                      </p:cBhvr>
                                      <p:to>
                                        <p:strVal val="visible"/>
                                      </p:to>
                                    </p:set>
                                    <p:animEffect transition="in" filter="wipe(down)">
                                      <p:cBhvr>
                                        <p:cTn id="34" dur="500"/>
                                        <p:tgtEl>
                                          <p:spTgt spid="62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31"/>
                                        </p:tgtEl>
                                        <p:attrNameLst>
                                          <p:attrName>style.visibility</p:attrName>
                                        </p:attrNameLst>
                                      </p:cBhvr>
                                      <p:to>
                                        <p:strVal val="visible"/>
                                      </p:to>
                                    </p:set>
                                    <p:animEffect transition="in" filter="wipe(down)">
                                      <p:cBhvr>
                                        <p:cTn id="37" dur="500"/>
                                        <p:tgtEl>
                                          <p:spTgt spid="63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630"/>
                                        </p:tgtEl>
                                        <p:attrNameLst>
                                          <p:attrName>style.visibility</p:attrName>
                                        </p:attrNameLst>
                                      </p:cBhvr>
                                      <p:to>
                                        <p:strVal val="visible"/>
                                      </p:to>
                                    </p:set>
                                    <p:animEffect transition="in" filter="wipe(down)">
                                      <p:cBhvr>
                                        <p:cTn id="40" dur="500"/>
                                        <p:tgtEl>
                                          <p:spTgt spid="630"/>
                                        </p:tgtEl>
                                      </p:cBhvr>
                                    </p:animEffect>
                                  </p:childTnLst>
                                </p:cTn>
                              </p:par>
                              <p:par>
                                <p:cTn id="41" presetID="22" presetClass="entr" presetSubtype="4" fill="hold" nodeType="withEffect">
                                  <p:stCondLst>
                                    <p:cond delay="0"/>
                                  </p:stCondLst>
                                  <p:childTnLst>
                                    <p:set>
                                      <p:cBhvr>
                                        <p:cTn id="42" dur="1" fill="hold">
                                          <p:stCondLst>
                                            <p:cond delay="0"/>
                                          </p:stCondLst>
                                        </p:cTn>
                                        <p:tgtEl>
                                          <p:spTgt spid="632"/>
                                        </p:tgtEl>
                                        <p:attrNameLst>
                                          <p:attrName>style.visibility</p:attrName>
                                        </p:attrNameLst>
                                      </p:cBhvr>
                                      <p:to>
                                        <p:strVal val="visible"/>
                                      </p:to>
                                    </p:set>
                                    <p:animEffect transition="in" filter="wipe(down)">
                                      <p:cBhvr>
                                        <p:cTn id="43" dur="500"/>
                                        <p:tgtEl>
                                          <p:spTgt spid="63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33"/>
                                        </p:tgtEl>
                                        <p:attrNameLst>
                                          <p:attrName>style.visibility</p:attrName>
                                        </p:attrNameLst>
                                      </p:cBhvr>
                                      <p:to>
                                        <p:strVal val="visible"/>
                                      </p:to>
                                    </p:set>
                                    <p:animEffect transition="in" filter="wipe(down)">
                                      <p:cBhvr>
                                        <p:cTn id="46" dur="500"/>
                                        <p:tgtEl>
                                          <p:spTgt spid="633"/>
                                        </p:tgtEl>
                                      </p:cBhvr>
                                    </p:animEffect>
                                  </p:childTnLst>
                                </p:cTn>
                              </p:par>
                              <p:par>
                                <p:cTn id="47" presetID="22" presetClass="entr" presetSubtype="4" fill="hold" nodeType="withEffect">
                                  <p:stCondLst>
                                    <p:cond delay="0"/>
                                  </p:stCondLst>
                                  <p:childTnLst>
                                    <p:set>
                                      <p:cBhvr>
                                        <p:cTn id="48" dur="1" fill="hold">
                                          <p:stCondLst>
                                            <p:cond delay="0"/>
                                          </p:stCondLst>
                                        </p:cTn>
                                        <p:tgtEl>
                                          <p:spTgt spid="635"/>
                                        </p:tgtEl>
                                        <p:attrNameLst>
                                          <p:attrName>style.visibility</p:attrName>
                                        </p:attrNameLst>
                                      </p:cBhvr>
                                      <p:to>
                                        <p:strVal val="visible"/>
                                      </p:to>
                                    </p:set>
                                    <p:animEffect transition="in" filter="wipe(down)">
                                      <p:cBhvr>
                                        <p:cTn id="49" dur="500"/>
                                        <p:tgtEl>
                                          <p:spTgt spid="63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636"/>
                                        </p:tgtEl>
                                        <p:attrNameLst>
                                          <p:attrName>style.visibility</p:attrName>
                                        </p:attrNameLst>
                                      </p:cBhvr>
                                      <p:to>
                                        <p:strVal val="visible"/>
                                      </p:to>
                                    </p:set>
                                    <p:animEffect transition="in" filter="wipe(down)">
                                      <p:cBhvr>
                                        <p:cTn id="52" dur="500"/>
                                        <p:tgtEl>
                                          <p:spTgt spid="63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37"/>
                                        </p:tgtEl>
                                        <p:attrNameLst>
                                          <p:attrName>style.visibility</p:attrName>
                                        </p:attrNameLst>
                                      </p:cBhvr>
                                      <p:to>
                                        <p:strVal val="visible"/>
                                      </p:to>
                                    </p:set>
                                    <p:animEffect transition="in" filter="wipe(down)">
                                      <p:cBhvr>
                                        <p:cTn id="55" dur="500"/>
                                        <p:tgtEl>
                                          <p:spTgt spid="63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39"/>
                                        </p:tgtEl>
                                        <p:attrNameLst>
                                          <p:attrName>style.visibility</p:attrName>
                                        </p:attrNameLst>
                                      </p:cBhvr>
                                      <p:to>
                                        <p:strVal val="visible"/>
                                      </p:to>
                                    </p:set>
                                    <p:animEffect transition="in" filter="wipe(down)">
                                      <p:cBhvr>
                                        <p:cTn id="58" dur="500"/>
                                        <p:tgtEl>
                                          <p:spTgt spid="63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638"/>
                                        </p:tgtEl>
                                        <p:attrNameLst>
                                          <p:attrName>style.visibility</p:attrName>
                                        </p:attrNameLst>
                                      </p:cBhvr>
                                      <p:to>
                                        <p:strVal val="visible"/>
                                      </p:to>
                                    </p:set>
                                    <p:animEffect transition="in" filter="wipe(down)">
                                      <p:cBhvr>
                                        <p:cTn id="61" dur="500"/>
                                        <p:tgtEl>
                                          <p:spTgt spid="6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640"/>
                                        </p:tgtEl>
                                        <p:attrNameLst>
                                          <p:attrName>style.visibility</p:attrName>
                                        </p:attrNameLst>
                                      </p:cBhvr>
                                      <p:to>
                                        <p:strVal val="visible"/>
                                      </p:to>
                                    </p:set>
                                    <p:animEffect transition="in" filter="wipe(down)">
                                      <p:cBhvr>
                                        <p:cTn id="64" dur="500"/>
                                        <p:tgtEl>
                                          <p:spTgt spid="640"/>
                                        </p:tgtEl>
                                      </p:cBhvr>
                                    </p:animEffect>
                                  </p:childTnLst>
                                </p:cTn>
                              </p:par>
                              <p:par>
                                <p:cTn id="65" presetID="22" presetClass="entr" presetSubtype="4" fill="hold" nodeType="withEffect">
                                  <p:stCondLst>
                                    <p:cond delay="0"/>
                                  </p:stCondLst>
                                  <p:childTnLst>
                                    <p:set>
                                      <p:cBhvr>
                                        <p:cTn id="66" dur="1" fill="hold">
                                          <p:stCondLst>
                                            <p:cond delay="0"/>
                                          </p:stCondLst>
                                        </p:cTn>
                                        <p:tgtEl>
                                          <p:spTgt spid="642"/>
                                        </p:tgtEl>
                                        <p:attrNameLst>
                                          <p:attrName>style.visibility</p:attrName>
                                        </p:attrNameLst>
                                      </p:cBhvr>
                                      <p:to>
                                        <p:strVal val="visible"/>
                                      </p:to>
                                    </p:set>
                                    <p:animEffect transition="in" filter="wipe(down)">
                                      <p:cBhvr>
                                        <p:cTn id="67" dur="500"/>
                                        <p:tgtEl>
                                          <p:spTgt spid="642"/>
                                        </p:tgtEl>
                                      </p:cBhvr>
                                    </p:animEffect>
                                  </p:childTnLst>
                                </p:cTn>
                              </p:par>
                            </p:childTnLst>
                          </p:cTn>
                        </p:par>
                        <p:par>
                          <p:cTn id="68" fill="hold">
                            <p:stCondLst>
                              <p:cond delay="500"/>
                            </p:stCondLst>
                            <p:childTnLst>
                              <p:par>
                                <p:cTn id="69" presetID="10" presetClass="entr" fill="hold" grpId="22" nodeType="afterEffect">
                                  <p:stCondLst>
                                    <p:cond delay="0"/>
                                  </p:stCondLst>
                                  <p:iterate type="lt">
                                    <p:tmAbs val="0"/>
                                  </p:iterate>
                                  <p:childTnLst>
                                    <p:set>
                                      <p:cBhvr>
                                        <p:cTn id="70" fill="hold"/>
                                        <p:tgtEl>
                                          <p:spTgt spid="641"/>
                                        </p:tgtEl>
                                        <p:attrNameLst>
                                          <p:attrName>style.visibility</p:attrName>
                                        </p:attrNameLst>
                                      </p:cBhvr>
                                      <p:to>
                                        <p:strVal val="visible"/>
                                      </p:to>
                                    </p:set>
                                    <p:animEffect transition="in" filter="fade">
                                      <p:cBhvr>
                                        <p:cTn id="71" dur="1000"/>
                                        <p:tgtEl>
                                          <p:spTgt spid="64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43"/>
                                        </p:tgtEl>
                                        <p:attrNameLst>
                                          <p:attrName>style.visibility</p:attrName>
                                        </p:attrNameLst>
                                      </p:cBhvr>
                                      <p:to>
                                        <p:strVal val="visible"/>
                                      </p:to>
                                    </p:set>
                                    <p:animEffect transition="in" filter="wipe(down)">
                                      <p:cBhvr>
                                        <p:cTn id="74" dur="500"/>
                                        <p:tgtEl>
                                          <p:spTgt spid="643"/>
                                        </p:tgtEl>
                                      </p:cBhvr>
                                    </p:animEffect>
                                  </p:childTnLst>
                                </p:cTn>
                              </p:par>
                            </p:childTnLst>
                          </p:cTn>
                        </p:par>
                        <p:par>
                          <p:cTn id="75" fill="hold">
                            <p:stCondLst>
                              <p:cond delay="1500"/>
                            </p:stCondLst>
                            <p:childTnLst>
                              <p:par>
                                <p:cTn id="76" presetID="10" presetClass="entr" fill="hold" grpId="24" nodeType="afterEffect">
                                  <p:stCondLst>
                                    <p:cond delay="0"/>
                                  </p:stCondLst>
                                  <p:iterate type="lt">
                                    <p:tmAbs val="0"/>
                                  </p:iterate>
                                  <p:childTnLst>
                                    <p:set>
                                      <p:cBhvr>
                                        <p:cTn id="77" fill="hold"/>
                                        <p:tgtEl>
                                          <p:spTgt spid="644"/>
                                        </p:tgtEl>
                                        <p:attrNameLst>
                                          <p:attrName>style.visibility</p:attrName>
                                        </p:attrNameLst>
                                      </p:cBhvr>
                                      <p:to>
                                        <p:strVal val="visible"/>
                                      </p:to>
                                    </p:set>
                                    <p:animEffect transition="in" filter="fade">
                                      <p:cBhvr>
                                        <p:cTn id="78" dur="1000"/>
                                        <p:tgtEl>
                                          <p:spTgt spid="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0" animBg="1"/>
      <p:bldP spid="622" grpId="0" animBg="1"/>
      <p:bldP spid="623" grpId="0" animBg="1"/>
      <p:bldP spid="624" grpId="0" animBg="1"/>
      <p:bldP spid="625" grpId="0" animBg="1"/>
      <p:bldP spid="646" grpId="0" animBg="1"/>
      <p:bldP spid="627" grpId="0" animBg="1"/>
      <p:bldP spid="628" grpId="0" animBg="1"/>
      <p:bldP spid="629" grpId="0" animBg="1"/>
      <p:bldP spid="630" grpId="0" animBg="1"/>
      <p:bldP spid="631" grpId="0" animBg="1"/>
      <p:bldP spid="633" grpId="0" animBg="1"/>
      <p:bldP spid="634" grpId="0" animBg="1"/>
      <p:bldP spid="636" grpId="0" animBg="1"/>
      <p:bldP spid="637" grpId="0" animBg="1"/>
      <p:bldP spid="638" grpId="0" animBg="1"/>
      <p:bldP spid="639" grpId="0" animBg="1"/>
      <p:bldP spid="640" grpId="0" animBg="1"/>
      <p:bldP spid="641" grpId="22" animBg="1" advAuto="0"/>
      <p:bldP spid="643" grpId="0" animBg="1"/>
      <p:bldP spid="644" grpId="24"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JPEG2000 (extension jp2) is the latest series of standards from the JPEG committee."/>
          <p:cNvSpPr txBox="1"/>
          <p:nvPr/>
        </p:nvSpPr>
        <p:spPr>
          <a:xfrm>
            <a:off x="1435877" y="4660900"/>
            <a:ext cx="21844001" cy="439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2438400">
              <a:lnSpc>
                <a:spcPct val="80000"/>
              </a:lnSpc>
              <a:defRPr sz="8400" spc="-168">
                <a:gradFill flip="none" rotWithShape="1">
                  <a:gsLst>
                    <a:gs pos="0">
                      <a:srgbClr val="FF00D8"/>
                    </a:gs>
                    <a:gs pos="100000">
                      <a:srgbClr val="FFFD00"/>
                    </a:gs>
                  </a:gsLst>
                  <a:lin ang="2700000" scaled="0"/>
                </a:gradFill>
                <a:latin typeface="+mn-lt"/>
                <a:ea typeface="+mn-ea"/>
                <a:cs typeface="+mn-cs"/>
                <a:sym typeface="Graphik Semibold"/>
              </a:defRPr>
            </a:lvl1pPr>
          </a:lstStyle>
          <a:p>
            <a:r>
              <a:t>JPEG2000 (extension jp2) is the latest series of standards from the JPEG committee.</a:t>
            </a:r>
          </a:p>
        </p:txBody>
      </p:sp>
      <p:sp>
        <p:nvSpPr>
          <p:cNvPr id="649" name="Slide Number"/>
          <p:cNvSpPr txBox="1">
            <a:spLocks noGrp="1"/>
          </p:cNvSpPr>
          <p:nvPr>
            <p:ph type="sldNum" sz="quarter" idx="2"/>
          </p:nvPr>
        </p:nvSpPr>
        <p:spPr>
          <a:xfrm>
            <a:off x="11956110" y="13081000"/>
            <a:ext cx="45908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Thank You"/>
          <p:cNvSpPr txBox="1">
            <a:spLocks noGrp="1"/>
          </p:cNvSpPr>
          <p:nvPr>
            <p:ph type="body" sz="half" idx="1"/>
          </p:nvPr>
        </p:nvSpPr>
        <p:spPr>
          <a:prstGeom prst="rect">
            <a:avLst/>
          </a:prstGeom>
        </p:spPr>
        <p:txBody>
          <a:bodyPr/>
          <a:lstStyle/>
          <a:p>
            <a:r>
              <a:t>Thank You</a:t>
            </a:r>
          </a:p>
        </p:txBody>
      </p:sp>
      <p:sp>
        <p:nvSpPr>
          <p:cNvPr id="652" name="JPEG Committee was established in 1986, while the Compression Standard was Patent in 1992"/>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18184">
              <a:defRPr sz="3828"/>
            </a:lvl1pPr>
          </a:lstStyle>
          <a:p>
            <a:r>
              <a:t>JPEG Committee was established in 1986, while the Compression Standard was Patent in 1992</a:t>
            </a:r>
          </a:p>
        </p:txBody>
      </p:sp>
      <p:sp>
        <p:nvSpPr>
          <p:cNvPr id="653" name="References in Documentation"/>
          <p:cNvSpPr txBox="1"/>
          <p:nvPr/>
        </p:nvSpPr>
        <p:spPr>
          <a:xfrm>
            <a:off x="1270000" y="12268835"/>
            <a:ext cx="21844000" cy="832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defRPr sz="4400">
                <a:solidFill>
                  <a:srgbClr val="D5D5D5"/>
                </a:solidFill>
                <a:latin typeface="Graphik Medium"/>
                <a:ea typeface="Graphik Medium"/>
                <a:cs typeface="Graphik Medium"/>
                <a:sym typeface="Graphik Medium"/>
              </a:defRPr>
            </a:lvl1pPr>
          </a:lstStyle>
          <a:p>
            <a:r>
              <a:t>References in Documentation</a:t>
            </a:r>
          </a:p>
        </p:txBody>
      </p:sp>
      <p:sp>
        <p:nvSpPr>
          <p:cNvPr id="654" name="Slide Number"/>
          <p:cNvSpPr txBox="1">
            <a:spLocks noGrp="1"/>
          </p:cNvSpPr>
          <p:nvPr>
            <p:ph type="sldNum" sz="quarter" idx="2"/>
          </p:nvPr>
        </p:nvSpPr>
        <p:spPr>
          <a:xfrm>
            <a:off x="11960301" y="13081000"/>
            <a:ext cx="45069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How JPEG achieves such High Level of Compression?!"/>
          <p:cNvSpPr txBox="1">
            <a:spLocks noGrp="1"/>
          </p:cNvSpPr>
          <p:nvPr>
            <p:ph type="title"/>
          </p:nvPr>
        </p:nvSpPr>
        <p:spPr>
          <a:prstGeom prst="rect">
            <a:avLst/>
          </a:prstGeom>
        </p:spPr>
        <p:txBody>
          <a:bodyPr/>
          <a:lstStyle>
            <a:lvl1pPr defTabSz="1463003">
              <a:lnSpc>
                <a:spcPct val="90000"/>
              </a:lnSpc>
              <a:defRPr sz="6960" spc="-208">
                <a:gradFill flip="none" rotWithShape="1">
                  <a:gsLst>
                    <a:gs pos="0">
                      <a:srgbClr val="00E8FF"/>
                    </a:gs>
                    <a:gs pos="100000">
                      <a:srgbClr val="FF00F7"/>
                    </a:gs>
                  </a:gsLst>
                  <a:lin ang="3967761" scaled="0"/>
                </a:gradFill>
              </a:defRPr>
            </a:lvl1pPr>
          </a:lstStyle>
          <a:p>
            <a:r>
              <a:t>How JPEG achieves such High Level of Compression?!</a:t>
            </a:r>
          </a:p>
        </p:txBody>
      </p:sp>
      <p:sp>
        <p:nvSpPr>
          <p:cNvPr id="198" name="JPEG achieves this using series of compression method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JPEG achieves this using series of compression methods.</a:t>
            </a:r>
          </a:p>
        </p:txBody>
      </p:sp>
      <p:sp>
        <p:nvSpPr>
          <p:cNvPr id="199" name="1. Lossy Compression method"/>
          <p:cNvSpPr txBox="1">
            <a:spLocks noGrp="1"/>
          </p:cNvSpPr>
          <p:nvPr>
            <p:ph type="body" sz="half" idx="1"/>
          </p:nvPr>
        </p:nvSpPr>
        <p:spPr>
          <a:xfrm>
            <a:off x="1270000" y="3533973"/>
            <a:ext cx="21844000" cy="4904675"/>
          </a:xfrm>
          <a:prstGeom prst="rect">
            <a:avLst/>
          </a:prstGeom>
        </p:spPr>
        <p:txBody>
          <a:bodyPr/>
          <a:lstStyle/>
          <a:p>
            <a:pPr marL="0" lvl="1" indent="457200" defTabSz="825500">
              <a:spcBef>
                <a:spcPts val="0"/>
              </a:spcBef>
              <a:buClrTx/>
              <a:buSzTx/>
              <a:buNone/>
              <a:defRPr sz="5400">
                <a:solidFill>
                  <a:srgbClr val="D5D5D5"/>
                </a:solidFill>
                <a:latin typeface="Graphik Medium"/>
                <a:ea typeface="Graphik Medium"/>
                <a:cs typeface="Graphik Medium"/>
                <a:sym typeface="Graphik Medium"/>
              </a:defRPr>
            </a:pPr>
            <a:r>
              <a:rPr dirty="0"/>
              <a:t>1. Lossy Compression method</a:t>
            </a:r>
          </a:p>
          <a:p>
            <a:pPr marL="0" lvl="1" indent="457200" algn="ctr" defTabSz="825500">
              <a:spcBef>
                <a:spcPts val="0"/>
              </a:spcBef>
              <a:buClrTx/>
              <a:buSzTx/>
              <a:buNone/>
              <a:defRPr sz="5400">
                <a:solidFill>
                  <a:srgbClr val="D5D5D5"/>
                </a:solidFill>
                <a:latin typeface="Graphik Medium"/>
                <a:ea typeface="Graphik Medium"/>
                <a:cs typeface="Graphik Medium"/>
                <a:sym typeface="Graphik Medium"/>
              </a:defRPr>
            </a:pPr>
            <a:endParaRPr dirty="0"/>
          </a:p>
          <a:p>
            <a:pPr marL="0" lvl="1" indent="457200" algn="ctr" defTabSz="825500">
              <a:spcBef>
                <a:spcPts val="0"/>
              </a:spcBef>
              <a:buClrTx/>
              <a:buSzTx/>
              <a:buNone/>
              <a:defRPr sz="5400">
                <a:solidFill>
                  <a:srgbClr val="D5D5D5"/>
                </a:solidFill>
                <a:latin typeface="Graphik Medium"/>
                <a:ea typeface="Graphik Medium"/>
                <a:cs typeface="Graphik Medium"/>
                <a:sym typeface="Graphik Medium"/>
              </a:defRPr>
            </a:pPr>
            <a:endParaRPr dirty="0"/>
          </a:p>
          <a:p>
            <a:pPr marL="0" lvl="1" indent="457200" algn="ctr" defTabSz="825500">
              <a:spcBef>
                <a:spcPts val="0"/>
              </a:spcBef>
              <a:buClrTx/>
              <a:buSzTx/>
              <a:buNone/>
              <a:defRPr sz="5400">
                <a:solidFill>
                  <a:srgbClr val="D5D5D5"/>
                </a:solidFill>
                <a:latin typeface="Graphik Medium"/>
                <a:ea typeface="Graphik Medium"/>
                <a:cs typeface="Graphik Medium"/>
                <a:sym typeface="Graphik Medium"/>
              </a:defRPr>
            </a:pPr>
            <a:endParaRPr dirty="0"/>
          </a:p>
        </p:txBody>
      </p:sp>
      <p:sp>
        <p:nvSpPr>
          <p:cNvPr id="200" name="Rounded Rectangle"/>
          <p:cNvSpPr/>
          <p:nvPr/>
        </p:nvSpPr>
        <p:spPr>
          <a:xfrm>
            <a:off x="1565585" y="5121562"/>
            <a:ext cx="1814842" cy="1729497"/>
          </a:xfrm>
          <a:prstGeom prst="roundRect">
            <a:avLst>
              <a:gd name="adj" fmla="val 15000"/>
            </a:avLst>
          </a:prstGeom>
          <a:solidFill>
            <a:schemeClr val="accent5"/>
          </a:solidFill>
          <a:ln w="25400">
            <a:solidFill>
              <a:srgbClr val="000000"/>
            </a:solidFill>
            <a:miter lim="400000"/>
          </a:ln>
        </p:spPr>
        <p:txBody>
          <a:bodyPr lIns="50800" tIns="50800" rIns="50800" bIns="50800" anchor="ctr"/>
          <a:lstStyle/>
          <a:p>
            <a:pPr defTabSz="457200">
              <a:defRPr sz="3200">
                <a:solidFill>
                  <a:srgbClr val="FFFFFF"/>
                </a:solidFill>
                <a:latin typeface="Graphik Medium"/>
                <a:ea typeface="Graphik Medium"/>
                <a:cs typeface="Graphik Medium"/>
                <a:sym typeface="Graphik Medium"/>
              </a:defRPr>
            </a:pPr>
            <a:endParaRPr/>
          </a:p>
        </p:txBody>
      </p:sp>
      <p:sp>
        <p:nvSpPr>
          <p:cNvPr id="201" name="Rounded Rectangle"/>
          <p:cNvSpPr/>
          <p:nvPr/>
        </p:nvSpPr>
        <p:spPr>
          <a:xfrm>
            <a:off x="1858462" y="5430176"/>
            <a:ext cx="1814842" cy="1729496"/>
          </a:xfrm>
          <a:prstGeom prst="roundRect">
            <a:avLst>
              <a:gd name="adj" fmla="val 15000"/>
            </a:avLst>
          </a:prstGeom>
          <a:solidFill>
            <a:schemeClr val="accent3"/>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02" name="Rounded Rectangle"/>
          <p:cNvSpPr/>
          <p:nvPr/>
        </p:nvSpPr>
        <p:spPr>
          <a:xfrm>
            <a:off x="2276488" y="5798141"/>
            <a:ext cx="1814843" cy="1729497"/>
          </a:xfrm>
          <a:prstGeom prst="roundRect">
            <a:avLst>
              <a:gd name="adj" fmla="val 15000"/>
            </a:avLst>
          </a:prstGeom>
          <a:solidFill>
            <a:schemeClr val="accent1">
              <a:lumOff val="13575"/>
            </a:schemeClr>
          </a:solidFill>
          <a:ln w="25400">
            <a:solidFill>
              <a:srgbClr val="000000"/>
            </a:solidFill>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03" name="Line"/>
          <p:cNvSpPr/>
          <p:nvPr/>
        </p:nvSpPr>
        <p:spPr>
          <a:xfrm>
            <a:off x="4615505" y="6662889"/>
            <a:ext cx="1840242" cy="1"/>
          </a:xfrm>
          <a:prstGeom prst="line">
            <a:avLst/>
          </a:prstGeom>
          <a:ln w="25400">
            <a:solidFill>
              <a:srgbClr val="FFFFFF"/>
            </a:solidFill>
            <a:miter lim="400000"/>
            <a:tailEnd type="triangle"/>
          </a:ln>
        </p:spPr>
        <p:txBody>
          <a:bodyPr lIns="50800" tIns="50800" rIns="50800" bIns="50800" anchor="ctr"/>
          <a:lstStyle/>
          <a:p>
            <a:endParaRPr/>
          </a:p>
        </p:txBody>
      </p:sp>
      <p:sp>
        <p:nvSpPr>
          <p:cNvPr id="204" name="Encoder/…"/>
          <p:cNvSpPr txBox="1"/>
          <p:nvPr/>
        </p:nvSpPr>
        <p:spPr>
          <a:xfrm>
            <a:off x="6967221" y="5547321"/>
            <a:ext cx="3025661" cy="2231137"/>
          </a:xfrm>
          <a:prstGeom prst="rect">
            <a:avLst/>
          </a:prstGeom>
          <a:solidFill>
            <a:schemeClr val="accent1">
              <a:lumOff val="13575"/>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defRPr sz="3200">
                <a:solidFill>
                  <a:srgbClr val="000000"/>
                </a:solidFill>
                <a:latin typeface="Graphik Medium"/>
                <a:ea typeface="Graphik Medium"/>
                <a:cs typeface="Graphik Medium"/>
                <a:sym typeface="Graphik Medium"/>
              </a:defRPr>
            </a:pPr>
            <a:endParaRPr dirty="0"/>
          </a:p>
          <a:p>
            <a:pPr defTabSz="457200">
              <a:defRPr sz="3200">
                <a:solidFill>
                  <a:srgbClr val="000000"/>
                </a:solidFill>
                <a:latin typeface="Graphik Medium"/>
                <a:ea typeface="Graphik Medium"/>
                <a:cs typeface="Graphik Medium"/>
                <a:sym typeface="Graphik Medium"/>
              </a:defRPr>
            </a:pPr>
            <a:r>
              <a:rPr dirty="0"/>
              <a:t>Encoder/</a:t>
            </a:r>
          </a:p>
          <a:p>
            <a:pPr defTabSz="457200">
              <a:defRPr sz="3200">
                <a:solidFill>
                  <a:srgbClr val="000000"/>
                </a:solidFill>
                <a:latin typeface="Graphik Medium"/>
                <a:ea typeface="Graphik Medium"/>
                <a:cs typeface="Graphik Medium"/>
                <a:sym typeface="Graphik Medium"/>
              </a:defRPr>
            </a:pPr>
            <a:r>
              <a:rPr dirty="0"/>
              <a:t>Decoder</a:t>
            </a:r>
          </a:p>
        </p:txBody>
      </p:sp>
      <p:sp>
        <p:nvSpPr>
          <p:cNvPr id="205" name="Document"/>
          <p:cNvSpPr/>
          <p:nvPr/>
        </p:nvSpPr>
        <p:spPr>
          <a:xfrm>
            <a:off x="13193948" y="5665717"/>
            <a:ext cx="1540050" cy="1994344"/>
          </a:xfrm>
          <a:custGeom>
            <a:avLst/>
            <a:gdLst/>
            <a:ahLst/>
            <a:cxnLst>
              <a:cxn ang="0">
                <a:pos x="wd2" y="hd2"/>
              </a:cxn>
              <a:cxn ang="5400000">
                <a:pos x="wd2" y="hd2"/>
              </a:cxn>
              <a:cxn ang="10800000">
                <a:pos x="wd2" y="hd2"/>
              </a:cxn>
              <a:cxn ang="16200000">
                <a:pos x="wd2" y="hd2"/>
              </a:cxn>
            </a:cxnLst>
            <a:rect l="0" t="0" r="r" b="b"/>
            <a:pathLst>
              <a:path w="21600" h="21600" extrusionOk="0">
                <a:moveTo>
                  <a:pt x="213" y="0"/>
                </a:moveTo>
                <a:cubicBezTo>
                  <a:pt x="96" y="0"/>
                  <a:pt x="0" y="72"/>
                  <a:pt x="0" y="162"/>
                </a:cubicBezTo>
                <a:lnTo>
                  <a:pt x="0" y="21438"/>
                </a:lnTo>
                <a:cubicBezTo>
                  <a:pt x="0" y="21528"/>
                  <a:pt x="96" y="21600"/>
                  <a:pt x="213" y="21600"/>
                </a:cubicBezTo>
                <a:lnTo>
                  <a:pt x="21387" y="21600"/>
                </a:lnTo>
                <a:cubicBezTo>
                  <a:pt x="21504" y="21600"/>
                  <a:pt x="21600" y="21528"/>
                  <a:pt x="21600" y="21438"/>
                </a:cubicBezTo>
                <a:lnTo>
                  <a:pt x="21600" y="5895"/>
                </a:lnTo>
                <a:cubicBezTo>
                  <a:pt x="21600" y="5863"/>
                  <a:pt x="21567" y="5837"/>
                  <a:pt x="21525" y="5837"/>
                </a:cubicBezTo>
                <a:lnTo>
                  <a:pt x="14257" y="5837"/>
                </a:lnTo>
                <a:cubicBezTo>
                  <a:pt x="14140" y="5837"/>
                  <a:pt x="14044" y="5765"/>
                  <a:pt x="14044" y="5674"/>
                </a:cubicBezTo>
                <a:lnTo>
                  <a:pt x="14044" y="58"/>
                </a:lnTo>
                <a:cubicBezTo>
                  <a:pt x="14044" y="26"/>
                  <a:pt x="14010" y="0"/>
                  <a:pt x="13969" y="0"/>
                </a:cubicBezTo>
                <a:lnTo>
                  <a:pt x="213" y="0"/>
                </a:lnTo>
                <a:close/>
                <a:moveTo>
                  <a:pt x="15018" y="86"/>
                </a:moveTo>
                <a:cubicBezTo>
                  <a:pt x="14992" y="94"/>
                  <a:pt x="14972" y="114"/>
                  <a:pt x="14972" y="140"/>
                </a:cubicBezTo>
                <a:lnTo>
                  <a:pt x="14972" y="4958"/>
                </a:lnTo>
                <a:cubicBezTo>
                  <a:pt x="14972" y="5048"/>
                  <a:pt x="15068" y="5120"/>
                  <a:pt x="15185" y="5120"/>
                </a:cubicBezTo>
                <a:lnTo>
                  <a:pt x="21419" y="5120"/>
                </a:lnTo>
                <a:cubicBezTo>
                  <a:pt x="21486" y="5120"/>
                  <a:pt x="21519" y="5058"/>
                  <a:pt x="21472" y="5021"/>
                </a:cubicBezTo>
                <a:lnTo>
                  <a:pt x="15100" y="99"/>
                </a:lnTo>
                <a:cubicBezTo>
                  <a:pt x="15077" y="81"/>
                  <a:pt x="15044" y="77"/>
                  <a:pt x="15018" y="86"/>
                </a:cubicBezTo>
                <a:close/>
              </a:path>
            </a:pathLst>
          </a:cu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06" name="Line"/>
          <p:cNvSpPr/>
          <p:nvPr/>
        </p:nvSpPr>
        <p:spPr>
          <a:xfrm flipH="1">
            <a:off x="10504357" y="6858000"/>
            <a:ext cx="1840242" cy="0"/>
          </a:xfrm>
          <a:prstGeom prst="line">
            <a:avLst/>
          </a:prstGeom>
          <a:ln w="25400">
            <a:solidFill>
              <a:srgbClr val="FFFFFF"/>
            </a:solidFill>
            <a:miter lim="400000"/>
            <a:tailEnd type="triangle"/>
          </a:ln>
        </p:spPr>
        <p:txBody>
          <a:bodyPr lIns="50800" tIns="50800" rIns="50800" bIns="50800" anchor="ctr"/>
          <a:lstStyle/>
          <a:p>
            <a:endParaRPr/>
          </a:p>
        </p:txBody>
      </p:sp>
      <p:sp>
        <p:nvSpPr>
          <p:cNvPr id="207" name=".jpg"/>
          <p:cNvSpPr txBox="1"/>
          <p:nvPr/>
        </p:nvSpPr>
        <p:spPr>
          <a:xfrm>
            <a:off x="13623207" y="6536487"/>
            <a:ext cx="681534" cy="4922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b="1">
                <a:solidFill>
                  <a:srgbClr val="000000"/>
                </a:solidFill>
              </a:rPr>
              <a:t>jpg</a:t>
            </a:r>
          </a:p>
        </p:txBody>
      </p:sp>
      <p:sp>
        <p:nvSpPr>
          <p:cNvPr id="208" name="Line"/>
          <p:cNvSpPr/>
          <p:nvPr/>
        </p:nvSpPr>
        <p:spPr>
          <a:xfrm>
            <a:off x="10504357" y="6662889"/>
            <a:ext cx="1840242" cy="1"/>
          </a:xfrm>
          <a:prstGeom prst="line">
            <a:avLst/>
          </a:prstGeom>
          <a:ln w="25400">
            <a:solidFill>
              <a:srgbClr val="FFFFFF"/>
            </a:solidFill>
            <a:miter lim="400000"/>
            <a:tailEnd type="triangle"/>
          </a:ln>
        </p:spPr>
        <p:txBody>
          <a:bodyPr lIns="50800" tIns="50800" rIns="50800" bIns="50800" anchor="ctr"/>
          <a:lstStyle/>
          <a:p>
            <a:endParaRPr/>
          </a:p>
        </p:txBody>
      </p:sp>
      <p:sp>
        <p:nvSpPr>
          <p:cNvPr id="209" name="Line"/>
          <p:cNvSpPr/>
          <p:nvPr/>
        </p:nvSpPr>
        <p:spPr>
          <a:xfrm flipH="1">
            <a:off x="4615505" y="6858000"/>
            <a:ext cx="1840242" cy="0"/>
          </a:xfrm>
          <a:prstGeom prst="line">
            <a:avLst/>
          </a:prstGeom>
          <a:ln w="25400">
            <a:solidFill>
              <a:srgbClr val="FFFFFF"/>
            </a:solidFill>
            <a:miter lim="400000"/>
            <a:tailEnd type="triangle"/>
          </a:ln>
        </p:spPr>
        <p:txBody>
          <a:bodyPr lIns="50800" tIns="50800" rIns="50800" bIns="50800" anchor="ctr"/>
          <a:lstStyle/>
          <a:p>
            <a:endParaRPr/>
          </a:p>
        </p:txBody>
      </p:sp>
      <p:sp>
        <p:nvSpPr>
          <p:cNvPr id="210" name="The job of jpeg is defining how this encoding and decoding work…"/>
          <p:cNvSpPr txBox="1"/>
          <p:nvPr/>
        </p:nvSpPr>
        <p:spPr>
          <a:xfrm>
            <a:off x="838200" y="8486973"/>
            <a:ext cx="22614732" cy="4904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1084072" lvl="1" indent="-542036" algn="l" defTabSz="2365248">
              <a:spcBef>
                <a:spcPts val="2300"/>
              </a:spcBef>
              <a:buClr>
                <a:srgbClr val="FFFFFF"/>
              </a:buClr>
              <a:buSzPct val="100000"/>
              <a:buChar char="•"/>
              <a:defRPr sz="4656">
                <a:solidFill>
                  <a:srgbClr val="FFFFFF"/>
                </a:solidFill>
              </a:defRPr>
            </a:pPr>
            <a:r>
              <a:t>The job of jpeg is defining how this encoding and decoding work</a:t>
            </a:r>
          </a:p>
          <a:p>
            <a:pPr marL="1084072" lvl="1" indent="-542036" algn="l" defTabSz="2365248">
              <a:spcBef>
                <a:spcPts val="2300"/>
              </a:spcBef>
              <a:buClr>
                <a:srgbClr val="FFFFFF"/>
              </a:buClr>
              <a:buSzPct val="100000"/>
              <a:buChar char="•"/>
              <a:defRPr sz="4656">
                <a:solidFill>
                  <a:srgbClr val="FFFFFF"/>
                </a:solidFill>
              </a:defRPr>
            </a:pPr>
            <a:r>
              <a:t>The value of RGB of uncompressed image is not equal to the value of  RGB after the compression</a:t>
            </a:r>
          </a:p>
          <a:p>
            <a:pPr marL="1084072" lvl="1" indent="-542036" algn="l" defTabSz="2365248">
              <a:spcBef>
                <a:spcPts val="2300"/>
              </a:spcBef>
              <a:buClr>
                <a:srgbClr val="FFFFFF"/>
              </a:buClr>
              <a:buSzPct val="100000"/>
              <a:buChar char="•"/>
              <a:defRPr sz="4656">
                <a:solidFill>
                  <a:srgbClr val="FFFFFF"/>
                </a:solidFill>
              </a:defRPr>
            </a:pPr>
            <a:r>
              <a:t>JPEG intentionally losses information to achieve high compression levels</a:t>
            </a:r>
          </a:p>
          <a:p>
            <a:pPr marL="1084072" lvl="1" indent="-542036" algn="l" defTabSz="2365248">
              <a:spcBef>
                <a:spcPts val="2300"/>
              </a:spcBef>
              <a:buClr>
                <a:srgbClr val="FFFFFF"/>
              </a:buClr>
              <a:buSzPct val="100000"/>
              <a:buChar char="•"/>
              <a:defRPr sz="4656">
                <a:solidFill>
                  <a:srgbClr val="FFFFFF"/>
                </a:solidFill>
              </a:defRPr>
            </a:pPr>
            <a:r>
              <a:t>As information is lost during this process it is termed as “Lossy Compression”</a:t>
            </a:r>
          </a:p>
        </p:txBody>
      </p:sp>
      <p:sp>
        <p:nvSpPr>
          <p:cNvPr id="211" name="Slide Number"/>
          <p:cNvSpPr txBox="1">
            <a:spLocks noGrp="1"/>
          </p:cNvSpPr>
          <p:nvPr>
            <p:ph type="sldNum" sz="quarter" idx="2"/>
          </p:nvPr>
        </p:nvSpPr>
        <p:spPr>
          <a:xfrm>
            <a:off x="12046496" y="13081000"/>
            <a:ext cx="278308"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199"/>
                                        </p:tgtEl>
                                        <p:attrNameLst>
                                          <p:attrName>style.visibility</p:attrName>
                                        </p:attrNameLst>
                                      </p:cBhvr>
                                      <p:to>
                                        <p:strVal val="visible"/>
                                      </p:to>
                                    </p:set>
                                    <p:animEffect transition="in" filter="fade">
                                      <p:cBhvr>
                                        <p:cTn id="7" dur="600"/>
                                        <p:tgtEl>
                                          <p:spTgt spid="199"/>
                                        </p:tgtEl>
                                      </p:cBhvr>
                                    </p:animEffect>
                                  </p:childTnLst>
                                </p:cTn>
                              </p:par>
                            </p:childTnLst>
                          </p:cTn>
                        </p:par>
                        <p:par>
                          <p:cTn id="8" fill="hold">
                            <p:stCondLst>
                              <p:cond delay="600"/>
                            </p:stCondLst>
                            <p:childTnLst>
                              <p:par>
                                <p:cTn id="9" presetID="10" presetClass="entr" fill="hold" grpId="2" nodeType="afterEffect">
                                  <p:stCondLst>
                                    <p:cond delay="0"/>
                                  </p:stCondLst>
                                  <p:iterate type="lt">
                                    <p:tmAbs val="0"/>
                                  </p:iterate>
                                  <p:childTnLst>
                                    <p:set>
                                      <p:cBhvr>
                                        <p:cTn id="10" fill="hold"/>
                                        <p:tgtEl>
                                          <p:spTgt spid="200"/>
                                        </p:tgtEl>
                                        <p:attrNameLst>
                                          <p:attrName>style.visibility</p:attrName>
                                        </p:attrNameLst>
                                      </p:cBhvr>
                                      <p:to>
                                        <p:strVal val="visible"/>
                                      </p:to>
                                    </p:set>
                                    <p:animEffect transition="in" filter="fade">
                                      <p:cBhvr>
                                        <p:cTn id="11" dur="600"/>
                                        <p:tgtEl>
                                          <p:spTgt spid="200"/>
                                        </p:tgtEl>
                                      </p:cBhvr>
                                    </p:animEffect>
                                  </p:childTnLst>
                                </p:cTn>
                              </p:par>
                            </p:childTnLst>
                          </p:cTn>
                        </p:par>
                        <p:par>
                          <p:cTn id="12" fill="hold">
                            <p:stCondLst>
                              <p:cond delay="1200"/>
                            </p:stCondLst>
                            <p:childTnLst>
                              <p:par>
                                <p:cTn id="13" presetID="10" presetClass="entr" fill="hold" grpId="3" nodeType="afterEffect">
                                  <p:stCondLst>
                                    <p:cond delay="0"/>
                                  </p:stCondLst>
                                  <p:iterate type="lt">
                                    <p:tmAbs val="0"/>
                                  </p:iterate>
                                  <p:childTnLst>
                                    <p:set>
                                      <p:cBhvr>
                                        <p:cTn id="14" fill="hold"/>
                                        <p:tgtEl>
                                          <p:spTgt spid="201"/>
                                        </p:tgtEl>
                                        <p:attrNameLst>
                                          <p:attrName>style.visibility</p:attrName>
                                        </p:attrNameLst>
                                      </p:cBhvr>
                                      <p:to>
                                        <p:strVal val="visible"/>
                                      </p:to>
                                    </p:set>
                                    <p:animEffect transition="in" filter="fade">
                                      <p:cBhvr>
                                        <p:cTn id="15" dur="600"/>
                                        <p:tgtEl>
                                          <p:spTgt spid="201"/>
                                        </p:tgtEl>
                                      </p:cBhvr>
                                    </p:animEffect>
                                  </p:childTnLst>
                                </p:cTn>
                              </p:par>
                            </p:childTnLst>
                          </p:cTn>
                        </p:par>
                        <p:par>
                          <p:cTn id="16" fill="hold">
                            <p:stCondLst>
                              <p:cond delay="1800"/>
                            </p:stCondLst>
                            <p:childTnLst>
                              <p:par>
                                <p:cTn id="17" presetID="10" presetClass="entr" fill="hold" grpId="4" nodeType="afterEffect">
                                  <p:stCondLst>
                                    <p:cond delay="0"/>
                                  </p:stCondLst>
                                  <p:iterate type="lt">
                                    <p:tmAbs val="0"/>
                                  </p:iterate>
                                  <p:childTnLst>
                                    <p:set>
                                      <p:cBhvr>
                                        <p:cTn id="18" fill="hold"/>
                                        <p:tgtEl>
                                          <p:spTgt spid="202"/>
                                        </p:tgtEl>
                                        <p:attrNameLst>
                                          <p:attrName>style.visibility</p:attrName>
                                        </p:attrNameLst>
                                      </p:cBhvr>
                                      <p:to>
                                        <p:strVal val="visible"/>
                                      </p:to>
                                    </p:set>
                                    <p:animEffect transition="in" filter="fade">
                                      <p:cBhvr>
                                        <p:cTn id="19" dur="600"/>
                                        <p:tgtEl>
                                          <p:spTgt spid="202"/>
                                        </p:tgtEl>
                                      </p:cBhvr>
                                    </p:animEffect>
                                  </p:childTnLst>
                                </p:cTn>
                              </p:par>
                            </p:childTnLst>
                          </p:cTn>
                        </p:par>
                        <p:par>
                          <p:cTn id="20" fill="hold">
                            <p:stCondLst>
                              <p:cond delay="2400"/>
                            </p:stCondLst>
                            <p:childTnLst>
                              <p:par>
                                <p:cTn id="21" presetID="10" presetClass="entr" fill="hold" grpId="5" nodeType="afterEffect">
                                  <p:stCondLst>
                                    <p:cond delay="0"/>
                                  </p:stCondLst>
                                  <p:iterate type="lt">
                                    <p:tmAbs val="0"/>
                                  </p:iterate>
                                  <p:childTnLst>
                                    <p:set>
                                      <p:cBhvr>
                                        <p:cTn id="22" fill="hold"/>
                                        <p:tgtEl>
                                          <p:spTgt spid="203"/>
                                        </p:tgtEl>
                                        <p:attrNameLst>
                                          <p:attrName>style.visibility</p:attrName>
                                        </p:attrNameLst>
                                      </p:cBhvr>
                                      <p:to>
                                        <p:strVal val="visible"/>
                                      </p:to>
                                    </p:set>
                                    <p:animEffect transition="in" filter="fade">
                                      <p:cBhvr>
                                        <p:cTn id="23" dur="600"/>
                                        <p:tgtEl>
                                          <p:spTgt spid="203"/>
                                        </p:tgtEl>
                                      </p:cBhvr>
                                    </p:animEffect>
                                  </p:childTnLst>
                                </p:cTn>
                              </p:par>
                            </p:childTnLst>
                          </p:cTn>
                        </p:par>
                        <p:par>
                          <p:cTn id="24" fill="hold">
                            <p:stCondLst>
                              <p:cond delay="3000"/>
                            </p:stCondLst>
                            <p:childTnLst>
                              <p:par>
                                <p:cTn id="25" presetID="10" presetClass="entr" fill="hold" grpId="6" nodeType="afterEffect">
                                  <p:stCondLst>
                                    <p:cond delay="0"/>
                                  </p:stCondLst>
                                  <p:iterate type="lt">
                                    <p:tmAbs val="0"/>
                                  </p:iterate>
                                  <p:childTnLst>
                                    <p:set>
                                      <p:cBhvr>
                                        <p:cTn id="26" fill="hold"/>
                                        <p:tgtEl>
                                          <p:spTgt spid="204"/>
                                        </p:tgtEl>
                                        <p:attrNameLst>
                                          <p:attrName>style.visibility</p:attrName>
                                        </p:attrNameLst>
                                      </p:cBhvr>
                                      <p:to>
                                        <p:strVal val="visible"/>
                                      </p:to>
                                    </p:set>
                                    <p:animEffect transition="in" filter="fade">
                                      <p:cBhvr>
                                        <p:cTn id="27" dur="600"/>
                                        <p:tgtEl>
                                          <p:spTgt spid="204"/>
                                        </p:tgtEl>
                                      </p:cBhvr>
                                    </p:animEffect>
                                  </p:childTnLst>
                                </p:cTn>
                              </p:par>
                            </p:childTnLst>
                          </p:cTn>
                        </p:par>
                        <p:par>
                          <p:cTn id="28" fill="hold">
                            <p:stCondLst>
                              <p:cond delay="3600"/>
                            </p:stCondLst>
                            <p:childTnLst>
                              <p:par>
                                <p:cTn id="29" presetID="10" presetClass="entr" fill="hold" grpId="7" nodeType="afterEffect">
                                  <p:stCondLst>
                                    <p:cond delay="0"/>
                                  </p:stCondLst>
                                  <p:iterate type="lt">
                                    <p:tmAbs val="0"/>
                                  </p:iterate>
                                  <p:childTnLst>
                                    <p:set>
                                      <p:cBhvr>
                                        <p:cTn id="30" fill="hold"/>
                                        <p:tgtEl>
                                          <p:spTgt spid="208"/>
                                        </p:tgtEl>
                                        <p:attrNameLst>
                                          <p:attrName>style.visibility</p:attrName>
                                        </p:attrNameLst>
                                      </p:cBhvr>
                                      <p:to>
                                        <p:strVal val="visible"/>
                                      </p:to>
                                    </p:set>
                                    <p:animEffect transition="in" filter="fade">
                                      <p:cBhvr>
                                        <p:cTn id="31" dur="600"/>
                                        <p:tgtEl>
                                          <p:spTgt spid="208"/>
                                        </p:tgtEl>
                                      </p:cBhvr>
                                    </p:animEffect>
                                  </p:childTnLst>
                                </p:cTn>
                              </p:par>
                            </p:childTnLst>
                          </p:cTn>
                        </p:par>
                        <p:par>
                          <p:cTn id="32" fill="hold">
                            <p:stCondLst>
                              <p:cond delay="4200"/>
                            </p:stCondLst>
                            <p:childTnLst>
                              <p:par>
                                <p:cTn id="33" presetID="10" presetClass="entr" fill="hold" grpId="8" nodeType="afterEffect">
                                  <p:stCondLst>
                                    <p:cond delay="0"/>
                                  </p:stCondLst>
                                  <p:iterate type="lt">
                                    <p:tmAbs val="0"/>
                                  </p:iterate>
                                  <p:childTnLst>
                                    <p:set>
                                      <p:cBhvr>
                                        <p:cTn id="34" fill="hold"/>
                                        <p:tgtEl>
                                          <p:spTgt spid="205"/>
                                        </p:tgtEl>
                                        <p:attrNameLst>
                                          <p:attrName>style.visibility</p:attrName>
                                        </p:attrNameLst>
                                      </p:cBhvr>
                                      <p:to>
                                        <p:strVal val="visible"/>
                                      </p:to>
                                    </p:set>
                                    <p:animEffect transition="in" filter="fade">
                                      <p:cBhvr>
                                        <p:cTn id="35" dur="600"/>
                                        <p:tgtEl>
                                          <p:spTgt spid="205"/>
                                        </p:tgtEl>
                                      </p:cBhvr>
                                    </p:animEffect>
                                  </p:childTnLst>
                                </p:cTn>
                              </p:par>
                            </p:childTnLst>
                          </p:cTn>
                        </p:par>
                        <p:par>
                          <p:cTn id="36" fill="hold">
                            <p:stCondLst>
                              <p:cond delay="4800"/>
                            </p:stCondLst>
                            <p:childTnLst>
                              <p:par>
                                <p:cTn id="37" presetID="10" presetClass="entr" fill="hold" grpId="9" nodeType="afterEffect">
                                  <p:stCondLst>
                                    <p:cond delay="0"/>
                                  </p:stCondLst>
                                  <p:iterate type="lt">
                                    <p:tmAbs val="0"/>
                                  </p:iterate>
                                  <p:childTnLst>
                                    <p:set>
                                      <p:cBhvr>
                                        <p:cTn id="38" fill="hold"/>
                                        <p:tgtEl>
                                          <p:spTgt spid="207"/>
                                        </p:tgtEl>
                                        <p:attrNameLst>
                                          <p:attrName>style.visibility</p:attrName>
                                        </p:attrNameLst>
                                      </p:cBhvr>
                                      <p:to>
                                        <p:strVal val="visible"/>
                                      </p:to>
                                    </p:set>
                                    <p:animEffect transition="in" filter="fade">
                                      <p:cBhvr>
                                        <p:cTn id="39" dur="600"/>
                                        <p:tgtEl>
                                          <p:spTgt spid="207"/>
                                        </p:tgtEl>
                                      </p:cBhvr>
                                    </p:animEffect>
                                  </p:childTnLst>
                                </p:cTn>
                              </p:par>
                            </p:childTnLst>
                          </p:cTn>
                        </p:par>
                        <p:par>
                          <p:cTn id="40" fill="hold">
                            <p:stCondLst>
                              <p:cond delay="5400"/>
                            </p:stCondLst>
                            <p:childTnLst>
                              <p:par>
                                <p:cTn id="41" presetID="10" presetClass="entr" fill="hold" grpId="10" nodeType="afterEffect">
                                  <p:stCondLst>
                                    <p:cond delay="0"/>
                                  </p:stCondLst>
                                  <p:iterate type="lt">
                                    <p:tmAbs val="0"/>
                                  </p:iterate>
                                  <p:childTnLst>
                                    <p:set>
                                      <p:cBhvr>
                                        <p:cTn id="42" fill="hold"/>
                                        <p:tgtEl>
                                          <p:spTgt spid="206"/>
                                        </p:tgtEl>
                                        <p:attrNameLst>
                                          <p:attrName>style.visibility</p:attrName>
                                        </p:attrNameLst>
                                      </p:cBhvr>
                                      <p:to>
                                        <p:strVal val="visible"/>
                                      </p:to>
                                    </p:set>
                                    <p:animEffect transition="in" filter="fade">
                                      <p:cBhvr>
                                        <p:cTn id="43" dur="600"/>
                                        <p:tgtEl>
                                          <p:spTgt spid="206"/>
                                        </p:tgtEl>
                                      </p:cBhvr>
                                    </p:animEffect>
                                  </p:childTnLst>
                                </p:cTn>
                              </p:par>
                            </p:childTnLst>
                          </p:cTn>
                        </p:par>
                        <p:par>
                          <p:cTn id="44" fill="hold">
                            <p:stCondLst>
                              <p:cond delay="6000"/>
                            </p:stCondLst>
                            <p:childTnLst>
                              <p:par>
                                <p:cTn id="45" presetID="10" presetClass="entr" fill="hold" grpId="11" nodeType="afterEffect">
                                  <p:stCondLst>
                                    <p:cond delay="0"/>
                                  </p:stCondLst>
                                  <p:iterate type="lt">
                                    <p:tmAbs val="0"/>
                                  </p:iterate>
                                  <p:childTnLst>
                                    <p:set>
                                      <p:cBhvr>
                                        <p:cTn id="46" fill="hold"/>
                                        <p:tgtEl>
                                          <p:spTgt spid="209"/>
                                        </p:tgtEl>
                                        <p:attrNameLst>
                                          <p:attrName>style.visibility</p:attrName>
                                        </p:attrNameLst>
                                      </p:cBhvr>
                                      <p:to>
                                        <p:strVal val="visible"/>
                                      </p:to>
                                    </p:set>
                                    <p:animEffect transition="in" filter="fade">
                                      <p:cBhvr>
                                        <p:cTn id="47" dur="600"/>
                                        <p:tgtEl>
                                          <p:spTgt spid="209"/>
                                        </p:tgtEl>
                                      </p:cBhvr>
                                    </p:animEffect>
                                  </p:childTnLst>
                                </p:cTn>
                              </p:par>
                            </p:childTnLst>
                          </p:cTn>
                        </p:par>
                        <p:par>
                          <p:cTn id="48" fill="hold">
                            <p:stCondLst>
                              <p:cond delay="6600"/>
                            </p:stCondLst>
                            <p:childTnLst>
                              <p:par>
                                <p:cTn id="49" presetID="10" presetClass="entr" fill="hold" grpId="12" nodeType="afterEffect">
                                  <p:stCondLst>
                                    <p:cond delay="0"/>
                                  </p:stCondLst>
                                  <p:iterate type="lt">
                                    <p:tmAbs val="0"/>
                                  </p:iterate>
                                  <p:childTnLst>
                                    <p:set>
                                      <p:cBhvr>
                                        <p:cTn id="50" fill="hold"/>
                                        <p:tgtEl>
                                          <p:spTgt spid="210"/>
                                        </p:tgtEl>
                                        <p:attrNameLst>
                                          <p:attrName>style.visibility</p:attrName>
                                        </p:attrNameLst>
                                      </p:cBhvr>
                                      <p:to>
                                        <p:strVal val="visible"/>
                                      </p:to>
                                    </p:set>
                                    <p:animEffect transition="in" filter="fade">
                                      <p:cBhvr>
                                        <p:cTn id="51" dur="2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P spid="200" grpId="2" animBg="1" advAuto="0"/>
      <p:bldP spid="201" grpId="3" animBg="1" advAuto="0"/>
      <p:bldP spid="202" grpId="4" animBg="1" advAuto="0"/>
      <p:bldP spid="203" grpId="5" animBg="1" advAuto="0"/>
      <p:bldP spid="204" grpId="6" animBg="1" advAuto="0"/>
      <p:bldP spid="205" grpId="8" animBg="1" advAuto="0"/>
      <p:bldP spid="206" grpId="10" animBg="1" advAuto="0"/>
      <p:bldP spid="207" grpId="9" animBg="1" advAuto="0"/>
      <p:bldP spid="208" grpId="7" animBg="1" advAuto="0"/>
      <p:bldP spid="209" grpId="11" animBg="1" advAuto="0"/>
      <p:bldP spid="210" grpId="1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1.1 Lossy Compression"/>
          <p:cNvSpPr txBox="1">
            <a:spLocks noGrp="1"/>
          </p:cNvSpPr>
          <p:nvPr>
            <p:ph type="title"/>
          </p:nvPr>
        </p:nvSpPr>
        <p:spPr>
          <a:xfrm>
            <a:off x="1270000" y="431800"/>
            <a:ext cx="21844000" cy="1557437"/>
          </a:xfrm>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rPr dirty="0"/>
              <a:t>1.1 Lossy Compression </a:t>
            </a:r>
          </a:p>
        </p:txBody>
      </p:sp>
      <p:sp>
        <p:nvSpPr>
          <p:cNvPr id="214" name="What sorts of information can we get rid of and how??"/>
          <p:cNvSpPr txBox="1">
            <a:spLocks noGrp="1"/>
          </p:cNvSpPr>
          <p:nvPr>
            <p:ph type="body" idx="21"/>
          </p:nvPr>
        </p:nvSpPr>
        <p:spPr>
          <a:xfrm>
            <a:off x="1270000" y="1930400"/>
            <a:ext cx="21844000" cy="1016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What sorts of information can we get rid of and how??</a:t>
            </a:r>
          </a:p>
        </p:txBody>
      </p:sp>
      <p:sp>
        <p:nvSpPr>
          <p:cNvPr id="215" name="It is proven that our eyes are much more sensitive to brightness than colour - jpeg can take advantage of this fact"/>
          <p:cNvSpPr txBox="1">
            <a:spLocks noGrp="1"/>
          </p:cNvSpPr>
          <p:nvPr>
            <p:ph type="body" sz="quarter" idx="1"/>
          </p:nvPr>
        </p:nvSpPr>
        <p:spPr>
          <a:xfrm>
            <a:off x="1270000" y="3251200"/>
            <a:ext cx="21844000" cy="1904703"/>
          </a:xfrm>
          <a:prstGeom prst="rect">
            <a:avLst/>
          </a:prstGeom>
        </p:spPr>
        <p:txBody>
          <a:bodyPr/>
          <a:lstStyle/>
          <a:p>
            <a:r>
              <a:rPr dirty="0"/>
              <a:t>It is proven that our eyes are much more sensitive to brightness than </a:t>
            </a:r>
            <a:r>
              <a:rPr dirty="0" err="1"/>
              <a:t>colour</a:t>
            </a:r>
            <a:r>
              <a:rPr dirty="0"/>
              <a:t> - jpeg can take advantage of this fact</a:t>
            </a:r>
          </a:p>
        </p:txBody>
      </p:sp>
      <p:pic>
        <p:nvPicPr>
          <p:cNvPr id="216" name="Rgb colour space.gif" descr="Rgb colour space.gif"/>
          <p:cNvPicPr>
            <a:picLocks noChangeAspect="1"/>
          </p:cNvPicPr>
          <p:nvPr/>
        </p:nvPicPr>
        <p:blipFill>
          <a:blip r:embed="rId2"/>
          <a:stretch>
            <a:fillRect/>
          </a:stretch>
        </p:blipFill>
        <p:spPr>
          <a:xfrm>
            <a:off x="1659433" y="5870575"/>
            <a:ext cx="8365626" cy="6504274"/>
          </a:xfrm>
          <a:prstGeom prst="rect">
            <a:avLst/>
          </a:prstGeom>
          <a:ln w="12700">
            <a:miter lim="400000"/>
          </a:ln>
          <a:effectLst>
            <a:reflection stA="19743" endPos="40000" dir="5400000" sy="-100000" algn="bl" rotWithShape="0"/>
          </a:effectLst>
        </p:spPr>
      </p:pic>
      <p:sp>
        <p:nvSpPr>
          <p:cNvPr id="217" name="RGB Value plotted in 3D"/>
          <p:cNvSpPr/>
          <p:nvPr/>
        </p:nvSpPr>
        <p:spPr>
          <a:xfrm>
            <a:off x="1659433" y="5276722"/>
            <a:ext cx="8365729"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RGB Value plotted in 3D</a:t>
            </a:r>
          </a:p>
        </p:txBody>
      </p:sp>
      <p:sp>
        <p:nvSpPr>
          <p:cNvPr id="218" name="Source: baslerweb"/>
          <p:cNvSpPr/>
          <p:nvPr/>
        </p:nvSpPr>
        <p:spPr>
          <a:xfrm>
            <a:off x="1659433" y="12476559"/>
            <a:ext cx="8365729"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defRPr>
            </a:lvl1pPr>
          </a:lstStyle>
          <a:p>
            <a:r>
              <a:t>Source: baslerweb</a:t>
            </a:r>
          </a:p>
        </p:txBody>
      </p:sp>
      <p:sp>
        <p:nvSpPr>
          <p:cNvPr id="219" name="Upon close observation we can see that if we move along the middle diagonal from 0-255 we get different shades of grey eventually ending up ot brightest one at 255 i.e we can get brightness if we move along this axis…"/>
          <p:cNvSpPr txBox="1"/>
          <p:nvPr/>
        </p:nvSpPr>
        <p:spPr>
          <a:xfrm>
            <a:off x="10524013" y="5874424"/>
            <a:ext cx="13118048" cy="6496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766354" indent="-766354" algn="l" defTabSz="2438400">
              <a:spcBef>
                <a:spcPts val="2400"/>
              </a:spcBef>
              <a:buClr>
                <a:srgbClr val="FFFFFF"/>
              </a:buClr>
              <a:buSzPct val="100000"/>
              <a:buChar char="•"/>
              <a:defRPr sz="4500">
                <a:solidFill>
                  <a:srgbClr val="FFFFFF"/>
                </a:solidFill>
              </a:defRPr>
            </a:pPr>
            <a:r>
              <a:rPr dirty="0"/>
              <a:t>Upon close observation we can see that if we move along the middle diagonal from 0-255 we get different shades of grey eventually ending up </a:t>
            </a:r>
            <a:r>
              <a:rPr dirty="0" err="1"/>
              <a:t>ot</a:t>
            </a:r>
            <a:r>
              <a:rPr dirty="0"/>
              <a:t> brightest one at 255 </a:t>
            </a:r>
            <a:r>
              <a:rPr dirty="0" err="1"/>
              <a:t>i.e</a:t>
            </a:r>
            <a:r>
              <a:rPr dirty="0"/>
              <a:t> we can get brightness if we move along this axis</a:t>
            </a:r>
          </a:p>
          <a:p>
            <a:pPr marL="766354" indent="-766354" algn="l" defTabSz="2438400">
              <a:spcBef>
                <a:spcPts val="2400"/>
              </a:spcBef>
              <a:buClr>
                <a:srgbClr val="FFFFFF"/>
              </a:buClr>
              <a:buSzPct val="100000"/>
              <a:buChar char="•"/>
              <a:defRPr sz="4500">
                <a:solidFill>
                  <a:srgbClr val="FFFFFF"/>
                </a:solidFill>
              </a:defRPr>
            </a:pPr>
            <a:r>
              <a:rPr dirty="0"/>
              <a:t>Using this observation and the fact that our eyes are less sensitive to </a:t>
            </a:r>
            <a:r>
              <a:rPr dirty="0" err="1"/>
              <a:t>colour</a:t>
            </a:r>
            <a:r>
              <a:rPr dirty="0"/>
              <a:t>, a new </a:t>
            </a:r>
            <a:r>
              <a:rPr dirty="0" err="1"/>
              <a:t>colour</a:t>
            </a:r>
            <a:r>
              <a:rPr dirty="0"/>
              <a:t> space has been developed namely “</a:t>
            </a:r>
            <a:r>
              <a:rPr dirty="0" err="1"/>
              <a:t>YCbCr</a:t>
            </a:r>
            <a:r>
              <a:rPr dirty="0"/>
              <a:t>”</a:t>
            </a:r>
          </a:p>
        </p:txBody>
      </p:sp>
      <p:sp>
        <p:nvSpPr>
          <p:cNvPr id="220" name="Slide Number"/>
          <p:cNvSpPr txBox="1">
            <a:spLocks noGrp="1"/>
          </p:cNvSpPr>
          <p:nvPr>
            <p:ph type="sldNum" sz="quarter" idx="2"/>
          </p:nvPr>
        </p:nvSpPr>
        <p:spPr>
          <a:xfrm>
            <a:off x="12042025" y="13081000"/>
            <a:ext cx="287250"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14">
                                            <p:bg/>
                                          </p:spTgt>
                                        </p:tgtEl>
                                        <p:attrNameLst>
                                          <p:attrName>style.visibility</p:attrName>
                                        </p:attrNameLst>
                                      </p:cBhvr>
                                      <p:to>
                                        <p:strVal val="visible"/>
                                      </p:to>
                                    </p:set>
                                    <p:animEffect transition="in" filter="wipe(down)">
                                      <p:cBhvr>
                                        <p:cTn id="7" dur="500"/>
                                        <p:tgtEl>
                                          <p:spTgt spid="214">
                                            <p:bg/>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4">
                                            <p:txEl>
                                              <p:pRg st="0" end="0"/>
                                            </p:txEl>
                                          </p:spTgt>
                                        </p:tgtEl>
                                        <p:attrNameLst>
                                          <p:attrName>style.visibility</p:attrName>
                                        </p:attrNameLst>
                                      </p:cBhvr>
                                      <p:to>
                                        <p:strVal val="visible"/>
                                      </p:to>
                                    </p:set>
                                    <p:animEffect transition="in" filter="wipe(down)">
                                      <p:cBhvr>
                                        <p:cTn id="11" dur="500"/>
                                        <p:tgtEl>
                                          <p:spTgt spid="21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15">
                                            <p:bg/>
                                          </p:spTgt>
                                        </p:tgtEl>
                                        <p:attrNameLst>
                                          <p:attrName>style.visibility</p:attrName>
                                        </p:attrNameLst>
                                      </p:cBhvr>
                                      <p:to>
                                        <p:strVal val="visible"/>
                                      </p:to>
                                    </p:set>
                                    <p:animEffect transition="in" filter="wipe(down)">
                                      <p:cBhvr>
                                        <p:cTn id="15" dur="500"/>
                                        <p:tgtEl>
                                          <p:spTgt spid="215">
                                            <p:bg/>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15">
                                            <p:txEl>
                                              <p:pRg st="0" end="0"/>
                                            </p:txEl>
                                          </p:spTgt>
                                        </p:tgtEl>
                                        <p:attrNameLst>
                                          <p:attrName>style.visibility</p:attrName>
                                        </p:attrNameLst>
                                      </p:cBhvr>
                                      <p:to>
                                        <p:strVal val="visible"/>
                                      </p:to>
                                    </p:set>
                                    <p:animEffect transition="in" filter="wipe(down)">
                                      <p:cBhvr>
                                        <p:cTn id="19" dur="500"/>
                                        <p:tgtEl>
                                          <p:spTgt spid="215">
                                            <p:txEl>
                                              <p:pRg st="0" end="0"/>
                                            </p:txEl>
                                          </p:spTgt>
                                        </p:tgtEl>
                                      </p:cBhvr>
                                    </p:animEffect>
                                  </p:childTnLst>
                                </p:cTn>
                              </p:par>
                            </p:childTnLst>
                          </p:cTn>
                        </p:par>
                        <p:par>
                          <p:cTn id="20" fill="hold">
                            <p:stCondLst>
                              <p:cond delay="2000"/>
                            </p:stCondLst>
                            <p:childTnLst>
                              <p:par>
                                <p:cTn id="21" presetID="22" presetClass="entr" presetSubtype="8" fill="hold" grpId="3" nodeType="afterEffect">
                                  <p:stCondLst>
                                    <p:cond delay="0"/>
                                  </p:stCondLst>
                                  <p:iterate>
                                    <p:tmAbs val="0"/>
                                  </p:iterate>
                                  <p:childTnLst>
                                    <p:set>
                                      <p:cBhvr>
                                        <p:cTn id="22" fill="hold"/>
                                        <p:tgtEl>
                                          <p:spTgt spid="216"/>
                                        </p:tgtEl>
                                        <p:attrNameLst>
                                          <p:attrName>style.visibility</p:attrName>
                                        </p:attrNameLst>
                                      </p:cBhvr>
                                      <p:to>
                                        <p:strVal val="visible"/>
                                      </p:to>
                                    </p:set>
                                    <p:animEffect transition="in" filter="wipe(left)">
                                      <p:cBhvr>
                                        <p:cTn id="23" dur="1000"/>
                                        <p:tgtEl>
                                          <p:spTgt spid="216"/>
                                        </p:tgtEl>
                                      </p:cBhvr>
                                    </p:animEffect>
                                  </p:childTnLst>
                                </p:cTn>
                              </p:par>
                              <p:par>
                                <p:cTn id="24" presetID="22" presetClass="entr" presetSubtype="8" fill="hold" nodeType="withEffect">
                                  <p:stCondLst>
                                    <p:cond delay="0"/>
                                  </p:stCondLst>
                                  <p:iterate>
                                    <p:tmAbs val="0"/>
                                  </p:iterate>
                                  <p:childTnLst>
                                    <p:set>
                                      <p:cBhvr>
                                        <p:cTn id="25" fill="hold"/>
                                        <p:tgtEl>
                                          <p:spTgt spid="217"/>
                                        </p:tgtEl>
                                        <p:attrNameLst>
                                          <p:attrName>style.visibility</p:attrName>
                                        </p:attrNameLst>
                                      </p:cBhvr>
                                      <p:to>
                                        <p:strVal val="visible"/>
                                      </p:to>
                                    </p:set>
                                    <p:animEffect transition="in" filter="wipe(left)">
                                      <p:cBhvr>
                                        <p:cTn id="26" dur="1000"/>
                                        <p:tgtEl>
                                          <p:spTgt spid="217"/>
                                        </p:tgtEl>
                                      </p:cBhvr>
                                    </p:animEffect>
                                  </p:childTnLst>
                                </p:cTn>
                              </p:par>
                              <p:par>
                                <p:cTn id="27" presetID="22" presetClass="entr" presetSubtype="8" fill="hold" nodeType="withEffect">
                                  <p:stCondLst>
                                    <p:cond delay="0"/>
                                  </p:stCondLst>
                                  <p:iterate>
                                    <p:tmAbs val="0"/>
                                  </p:iterate>
                                  <p:childTnLst>
                                    <p:set>
                                      <p:cBhvr>
                                        <p:cTn id="28" fill="hold"/>
                                        <p:tgtEl>
                                          <p:spTgt spid="218"/>
                                        </p:tgtEl>
                                        <p:attrNameLst>
                                          <p:attrName>style.visibility</p:attrName>
                                        </p:attrNameLst>
                                      </p:cBhvr>
                                      <p:to>
                                        <p:strVal val="visible"/>
                                      </p:to>
                                    </p:set>
                                    <p:animEffect transition="in" filter="wipe(left)">
                                      <p:cBhvr>
                                        <p:cTn id="29" dur="1000"/>
                                        <p:tgtEl>
                                          <p:spTgt spid="218"/>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219"/>
                                        </p:tgtEl>
                                        <p:attrNameLst>
                                          <p:attrName>style.visibility</p:attrName>
                                        </p:attrNameLst>
                                      </p:cBhvr>
                                      <p:to>
                                        <p:strVal val="visible"/>
                                      </p:to>
                                    </p:set>
                                    <p:animEffect transition="in" filter="wipe(down)">
                                      <p:cBhvr>
                                        <p:cTn id="33" dur="5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animBg="1"/>
      <p:bldP spid="215" grpId="0" build="p" animBg="1"/>
      <p:bldP spid="216" grpId="3" animBg="1" advAuto="0"/>
      <p:bldP spid="2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YCbCr colour space"/>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YCbCr colour space</a:t>
            </a:r>
          </a:p>
        </p:txBody>
      </p:sp>
      <p:sp>
        <p:nvSpPr>
          <p:cNvPr id="223" name="Y - axis, Cb - Chroma Blue, Cr = Chroma Re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lvl="1" indent="292607" algn="ctr" defTabSz="528319">
              <a:lnSpc>
                <a:spcPct val="80000"/>
              </a:lnSpc>
              <a:spcBef>
                <a:spcPts val="0"/>
              </a:spcBef>
              <a:buClrTx/>
              <a:buSzTx/>
              <a:buNone/>
              <a:defRPr sz="5376" spc="-161">
                <a:gradFill flip="none" rotWithShape="1">
                  <a:gsLst>
                    <a:gs pos="0">
                      <a:srgbClr val="FFFFFF"/>
                    </a:gs>
                    <a:gs pos="100000">
                      <a:srgbClr val="929292"/>
                    </a:gs>
                  </a:gsLst>
                  <a:lin ang="5400000" scaled="0"/>
                </a:gradFill>
                <a:latin typeface="+mn-lt"/>
                <a:ea typeface="+mn-ea"/>
                <a:cs typeface="+mn-cs"/>
                <a:sym typeface="Graphik Semibold"/>
              </a:defRPr>
            </a:pPr>
            <a:r>
              <a:t>Y - axis, </a:t>
            </a:r>
            <a:r>
              <a:rPr>
                <a:gradFill flip="none" rotWithShape="1">
                  <a:gsLst>
                    <a:gs pos="0">
                      <a:srgbClr val="51CAE1"/>
                    </a:gs>
                    <a:gs pos="100000">
                      <a:srgbClr val="D70FD5"/>
                    </a:gs>
                  </a:gsLst>
                  <a:lin ang="5400000" scaled="0"/>
                </a:gradFill>
              </a:rPr>
              <a:t>Cb -</a:t>
            </a:r>
            <a:r>
              <a:rPr>
                <a:gradFill flip="none" rotWithShape="1">
                  <a:gsLst>
                    <a:gs pos="0">
                      <a:srgbClr val="26F9FF"/>
                    </a:gs>
                    <a:gs pos="100000">
                      <a:srgbClr val="B40D2E"/>
                    </a:gs>
                  </a:gsLst>
                  <a:lin ang="5400000" scaled="0"/>
                </a:gradFill>
              </a:rPr>
              <a:t> Chroma Blue</a:t>
            </a:r>
            <a:r>
              <a:t>, </a:t>
            </a:r>
            <a:r>
              <a:rPr>
                <a:gradFill flip="none" rotWithShape="1">
                  <a:gsLst>
                    <a:gs pos="0">
                      <a:srgbClr val="FF2536"/>
                    </a:gs>
                    <a:gs pos="100000">
                      <a:srgbClr val="46E8FF"/>
                    </a:gs>
                  </a:gsLst>
                  <a:lin ang="5400000" scaled="0"/>
                </a:gradFill>
              </a:rPr>
              <a:t>Cr = Chroma Red</a:t>
            </a:r>
          </a:p>
        </p:txBody>
      </p:sp>
      <p:sp>
        <p:nvSpPr>
          <p:cNvPr id="224" name="Cb and Cr components encodes the colour while Y part encode the brightness…"/>
          <p:cNvSpPr txBox="1"/>
          <p:nvPr/>
        </p:nvSpPr>
        <p:spPr>
          <a:xfrm>
            <a:off x="336847" y="3660584"/>
            <a:ext cx="23710306" cy="9493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700">
                <a:solidFill>
                  <a:srgbClr val="FFFFFF"/>
                </a:solidFill>
              </a:defRPr>
            </a:pPr>
            <a:r>
              <a:rPr dirty="0" err="1"/>
              <a:t>Cb</a:t>
            </a:r>
            <a:r>
              <a:rPr dirty="0"/>
              <a:t> and Cr components encodes the </a:t>
            </a:r>
            <a:r>
              <a:rPr dirty="0" err="1"/>
              <a:t>colour</a:t>
            </a:r>
            <a:r>
              <a:rPr dirty="0"/>
              <a:t> while Y part encode the brightness</a:t>
            </a:r>
          </a:p>
          <a:p>
            <a:pPr defTabSz="2438400">
              <a:spcBef>
                <a:spcPts val="2400"/>
              </a:spcBef>
              <a:defRPr sz="4700">
                <a:solidFill>
                  <a:srgbClr val="FFFFFF"/>
                </a:solidFill>
              </a:defRPr>
            </a:pPr>
            <a:r>
              <a:rPr dirty="0"/>
              <a:t>Advantages of Defining </a:t>
            </a:r>
            <a:r>
              <a:rPr dirty="0" err="1"/>
              <a:t>YCbCr</a:t>
            </a:r>
            <a:r>
              <a:rPr dirty="0"/>
              <a:t> </a:t>
            </a:r>
            <a:r>
              <a:rPr dirty="0" err="1"/>
              <a:t>colour</a:t>
            </a:r>
            <a:r>
              <a:rPr dirty="0"/>
              <a:t> space</a:t>
            </a:r>
          </a:p>
          <a:p>
            <a:pPr marL="889000" indent="-889000" algn="l" defTabSz="2438400">
              <a:spcBef>
                <a:spcPts val="2400"/>
              </a:spcBef>
              <a:buSzPct val="100000"/>
              <a:buAutoNum type="arabicPeriod"/>
              <a:defRPr sz="4700">
                <a:solidFill>
                  <a:srgbClr val="FFFFFF"/>
                </a:solidFill>
              </a:defRPr>
            </a:pPr>
            <a:r>
              <a:rPr dirty="0"/>
              <a:t>By doing so we have separated the </a:t>
            </a:r>
            <a:r>
              <a:rPr dirty="0" err="1"/>
              <a:t>Colour</a:t>
            </a:r>
            <a:r>
              <a:rPr dirty="0"/>
              <a:t> and Luma components from an image</a:t>
            </a:r>
          </a:p>
          <a:p>
            <a:pPr marL="889000" indent="-889000" algn="l" defTabSz="2438400">
              <a:spcBef>
                <a:spcPts val="2400"/>
              </a:spcBef>
              <a:buSzPct val="100000"/>
              <a:buAutoNum type="arabicPeriod"/>
              <a:defRPr sz="4700">
                <a:solidFill>
                  <a:srgbClr val="FFFFFF"/>
                </a:solidFill>
              </a:defRPr>
            </a:pPr>
            <a:r>
              <a:rPr dirty="0"/>
              <a:t>As our eyes are more sensitive to Luma Component we keep it unchanged for now.</a:t>
            </a:r>
          </a:p>
          <a:p>
            <a:pPr marL="889000" indent="-889000" algn="l" defTabSz="2438400">
              <a:spcBef>
                <a:spcPts val="2400"/>
              </a:spcBef>
              <a:buSzPct val="100000"/>
              <a:buAutoNum type="arabicPeriod"/>
              <a:defRPr sz="4700">
                <a:solidFill>
                  <a:srgbClr val="FFFFFF"/>
                </a:solidFill>
              </a:defRPr>
            </a:pPr>
            <a:r>
              <a:rPr dirty="0"/>
              <a:t>Using this </a:t>
            </a:r>
            <a:r>
              <a:rPr dirty="0" err="1"/>
              <a:t>colour</a:t>
            </a:r>
            <a:r>
              <a:rPr dirty="0"/>
              <a:t> space just by changing the Luma part we can get the </a:t>
            </a:r>
            <a:r>
              <a:rPr dirty="0" err="1"/>
              <a:t>colour</a:t>
            </a:r>
            <a:r>
              <a:rPr dirty="0"/>
              <a:t> that our eyes perceives best.</a:t>
            </a:r>
          </a:p>
          <a:p>
            <a:pPr marL="889000" indent="-889000" algn="l" defTabSz="2438400">
              <a:spcBef>
                <a:spcPts val="2400"/>
              </a:spcBef>
              <a:buSzPct val="100000"/>
              <a:buAutoNum type="arabicPeriod"/>
              <a:defRPr sz="4700">
                <a:solidFill>
                  <a:srgbClr val="FFFFFF"/>
                </a:solidFill>
              </a:defRPr>
            </a:pPr>
            <a:r>
              <a:rPr dirty="0"/>
              <a:t>Being less sensitive to </a:t>
            </a:r>
            <a:r>
              <a:rPr dirty="0" err="1"/>
              <a:t>colour</a:t>
            </a:r>
            <a:r>
              <a:rPr dirty="0"/>
              <a:t> we can sample out </a:t>
            </a:r>
            <a:r>
              <a:rPr dirty="0" err="1"/>
              <a:t>Cb</a:t>
            </a:r>
            <a:r>
              <a:rPr dirty="0"/>
              <a:t> and Cr components from an image to reduce the size, this sampling of </a:t>
            </a:r>
            <a:r>
              <a:rPr dirty="0" err="1"/>
              <a:t>Cb</a:t>
            </a:r>
            <a:r>
              <a:rPr dirty="0"/>
              <a:t> and Cr components from and image is termed as “Chroma </a:t>
            </a:r>
            <a:r>
              <a:rPr dirty="0" err="1"/>
              <a:t>Downsampling</a:t>
            </a:r>
            <a:r>
              <a:rPr dirty="0"/>
              <a:t>/Subsampling” .</a:t>
            </a:r>
          </a:p>
        </p:txBody>
      </p:sp>
      <p:sp>
        <p:nvSpPr>
          <p:cNvPr id="225" name="Slide Number"/>
          <p:cNvSpPr txBox="1">
            <a:spLocks noGrp="1"/>
          </p:cNvSpPr>
          <p:nvPr>
            <p:ph type="sldNum" sz="quarter" idx="2"/>
          </p:nvPr>
        </p:nvSpPr>
        <p:spPr>
          <a:xfrm>
            <a:off x="12055157" y="13081000"/>
            <a:ext cx="26098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down)">
                                      <p:cBhvr>
                                        <p:cTn id="7"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Image in YCbCr Colour space"/>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Image in YCbCr Colour space</a:t>
            </a:r>
          </a:p>
        </p:txBody>
      </p:sp>
      <p:sp>
        <p:nvSpPr>
          <p:cNvPr id="228" name="Plus Mark"/>
          <p:cNvSpPr/>
          <p:nvPr/>
        </p:nvSpPr>
        <p:spPr>
          <a:xfrm>
            <a:off x="12282899" y="7137400"/>
            <a:ext cx="490688" cy="490687"/>
          </a:xfrm>
          <a:custGeom>
            <a:avLst/>
            <a:gdLst/>
            <a:ahLst/>
            <a:cxnLst>
              <a:cxn ang="0">
                <a:pos x="wd2" y="hd2"/>
              </a:cxn>
              <a:cxn ang="5400000">
                <a:pos x="wd2" y="hd2"/>
              </a:cxn>
              <a:cxn ang="10800000">
                <a:pos x="wd2" y="hd2"/>
              </a:cxn>
              <a:cxn ang="16200000">
                <a:pos x="wd2" y="hd2"/>
              </a:cxn>
            </a:cxnLst>
            <a:rect l="0" t="0" r="r" b="b"/>
            <a:pathLst>
              <a:path w="21599" h="21600" extrusionOk="0">
                <a:moveTo>
                  <a:pt x="8909" y="0"/>
                </a:moveTo>
                <a:cubicBezTo>
                  <a:pt x="8827" y="0"/>
                  <a:pt x="8758" y="68"/>
                  <a:pt x="8758" y="151"/>
                </a:cubicBezTo>
                <a:lnTo>
                  <a:pt x="8758" y="8694"/>
                </a:lnTo>
                <a:cubicBezTo>
                  <a:pt x="8758" y="8730"/>
                  <a:pt x="8730" y="8759"/>
                  <a:pt x="8693" y="8759"/>
                </a:cubicBezTo>
                <a:lnTo>
                  <a:pt x="151" y="8759"/>
                </a:lnTo>
                <a:cubicBezTo>
                  <a:pt x="68" y="8759"/>
                  <a:pt x="0" y="8826"/>
                  <a:pt x="0" y="8910"/>
                </a:cubicBezTo>
                <a:lnTo>
                  <a:pt x="0" y="12690"/>
                </a:lnTo>
                <a:cubicBezTo>
                  <a:pt x="0" y="12773"/>
                  <a:pt x="68" y="12841"/>
                  <a:pt x="151" y="12841"/>
                </a:cubicBezTo>
                <a:lnTo>
                  <a:pt x="8693" y="12841"/>
                </a:lnTo>
                <a:cubicBezTo>
                  <a:pt x="8730" y="12841"/>
                  <a:pt x="8758" y="12870"/>
                  <a:pt x="8758" y="12906"/>
                </a:cubicBezTo>
                <a:lnTo>
                  <a:pt x="8758" y="21449"/>
                </a:lnTo>
                <a:cubicBezTo>
                  <a:pt x="8758" y="21532"/>
                  <a:pt x="8826" y="21600"/>
                  <a:pt x="8909" y="21600"/>
                </a:cubicBezTo>
                <a:lnTo>
                  <a:pt x="12690" y="21600"/>
                </a:lnTo>
                <a:cubicBezTo>
                  <a:pt x="12773" y="21600"/>
                  <a:pt x="12841" y="21532"/>
                  <a:pt x="12841" y="21449"/>
                </a:cubicBezTo>
                <a:lnTo>
                  <a:pt x="12841" y="12906"/>
                </a:lnTo>
                <a:cubicBezTo>
                  <a:pt x="12841" y="12870"/>
                  <a:pt x="12870" y="12841"/>
                  <a:pt x="12906" y="12841"/>
                </a:cubicBezTo>
                <a:lnTo>
                  <a:pt x="21449" y="12841"/>
                </a:lnTo>
                <a:cubicBezTo>
                  <a:pt x="21531" y="12841"/>
                  <a:pt x="21600" y="12773"/>
                  <a:pt x="21599" y="12690"/>
                </a:cubicBezTo>
                <a:lnTo>
                  <a:pt x="21599" y="8910"/>
                </a:lnTo>
                <a:cubicBezTo>
                  <a:pt x="21599" y="8827"/>
                  <a:pt x="21532" y="8759"/>
                  <a:pt x="21449" y="8759"/>
                </a:cubicBezTo>
                <a:lnTo>
                  <a:pt x="12906" y="8759"/>
                </a:lnTo>
                <a:cubicBezTo>
                  <a:pt x="12870" y="8759"/>
                  <a:pt x="12841" y="8730"/>
                  <a:pt x="12841" y="8694"/>
                </a:cubicBezTo>
                <a:lnTo>
                  <a:pt x="12841" y="151"/>
                </a:lnTo>
                <a:cubicBezTo>
                  <a:pt x="12841" y="68"/>
                  <a:pt x="12773" y="0"/>
                  <a:pt x="12690" y="0"/>
                </a:cubicBezTo>
                <a:lnTo>
                  <a:pt x="8909" y="0"/>
                </a:lnTo>
                <a:close/>
              </a:path>
            </a:pathLst>
          </a:cu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29" name="Plus Mark"/>
          <p:cNvSpPr/>
          <p:nvPr/>
        </p:nvSpPr>
        <p:spPr>
          <a:xfrm>
            <a:off x="18390260" y="7137400"/>
            <a:ext cx="490687" cy="490687"/>
          </a:xfrm>
          <a:custGeom>
            <a:avLst/>
            <a:gdLst/>
            <a:ahLst/>
            <a:cxnLst>
              <a:cxn ang="0">
                <a:pos x="wd2" y="hd2"/>
              </a:cxn>
              <a:cxn ang="5400000">
                <a:pos x="wd2" y="hd2"/>
              </a:cxn>
              <a:cxn ang="10800000">
                <a:pos x="wd2" y="hd2"/>
              </a:cxn>
              <a:cxn ang="16200000">
                <a:pos x="wd2" y="hd2"/>
              </a:cxn>
            </a:cxnLst>
            <a:rect l="0" t="0" r="r" b="b"/>
            <a:pathLst>
              <a:path w="21599" h="21600" extrusionOk="0">
                <a:moveTo>
                  <a:pt x="8909" y="0"/>
                </a:moveTo>
                <a:cubicBezTo>
                  <a:pt x="8827" y="0"/>
                  <a:pt x="8758" y="68"/>
                  <a:pt x="8758" y="151"/>
                </a:cubicBezTo>
                <a:lnTo>
                  <a:pt x="8758" y="8694"/>
                </a:lnTo>
                <a:cubicBezTo>
                  <a:pt x="8758" y="8730"/>
                  <a:pt x="8730" y="8759"/>
                  <a:pt x="8693" y="8759"/>
                </a:cubicBezTo>
                <a:lnTo>
                  <a:pt x="151" y="8759"/>
                </a:lnTo>
                <a:cubicBezTo>
                  <a:pt x="68" y="8759"/>
                  <a:pt x="0" y="8826"/>
                  <a:pt x="0" y="8910"/>
                </a:cubicBezTo>
                <a:lnTo>
                  <a:pt x="0" y="12690"/>
                </a:lnTo>
                <a:cubicBezTo>
                  <a:pt x="0" y="12773"/>
                  <a:pt x="68" y="12841"/>
                  <a:pt x="151" y="12841"/>
                </a:cubicBezTo>
                <a:lnTo>
                  <a:pt x="8693" y="12841"/>
                </a:lnTo>
                <a:cubicBezTo>
                  <a:pt x="8730" y="12841"/>
                  <a:pt x="8758" y="12870"/>
                  <a:pt x="8758" y="12906"/>
                </a:cubicBezTo>
                <a:lnTo>
                  <a:pt x="8758" y="21449"/>
                </a:lnTo>
                <a:cubicBezTo>
                  <a:pt x="8758" y="21532"/>
                  <a:pt x="8826" y="21600"/>
                  <a:pt x="8909" y="21600"/>
                </a:cubicBezTo>
                <a:lnTo>
                  <a:pt x="12690" y="21600"/>
                </a:lnTo>
                <a:cubicBezTo>
                  <a:pt x="12773" y="21600"/>
                  <a:pt x="12841" y="21532"/>
                  <a:pt x="12841" y="21449"/>
                </a:cubicBezTo>
                <a:lnTo>
                  <a:pt x="12841" y="12906"/>
                </a:lnTo>
                <a:cubicBezTo>
                  <a:pt x="12841" y="12870"/>
                  <a:pt x="12870" y="12841"/>
                  <a:pt x="12906" y="12841"/>
                </a:cubicBezTo>
                <a:lnTo>
                  <a:pt x="21449" y="12841"/>
                </a:lnTo>
                <a:cubicBezTo>
                  <a:pt x="21531" y="12841"/>
                  <a:pt x="21600" y="12773"/>
                  <a:pt x="21599" y="12690"/>
                </a:cubicBezTo>
                <a:lnTo>
                  <a:pt x="21599" y="8910"/>
                </a:lnTo>
                <a:cubicBezTo>
                  <a:pt x="21599" y="8827"/>
                  <a:pt x="21532" y="8759"/>
                  <a:pt x="21449" y="8759"/>
                </a:cubicBezTo>
                <a:lnTo>
                  <a:pt x="12906" y="8759"/>
                </a:lnTo>
                <a:cubicBezTo>
                  <a:pt x="12870" y="8759"/>
                  <a:pt x="12841" y="8730"/>
                  <a:pt x="12841" y="8694"/>
                </a:cubicBezTo>
                <a:lnTo>
                  <a:pt x="12841" y="151"/>
                </a:lnTo>
                <a:cubicBezTo>
                  <a:pt x="12841" y="68"/>
                  <a:pt x="12773" y="0"/>
                  <a:pt x="12690" y="0"/>
                </a:cubicBezTo>
                <a:lnTo>
                  <a:pt x="8909" y="0"/>
                </a:lnTo>
                <a:close/>
              </a:path>
            </a:pathLst>
          </a:custGeom>
          <a:solidFill>
            <a:srgbClr val="FFFFFF"/>
          </a:solidFill>
          <a:ln w="12700">
            <a:miter lim="400000"/>
          </a:ln>
        </p:spPr>
        <p:txBody>
          <a:bodyPr lIns="50800" tIns="50800" rIns="50800" bIns="50800" anchor="ctr"/>
          <a:lstStyle/>
          <a:p>
            <a:pPr defTabSz="457200">
              <a:defRPr sz="3200">
                <a:solidFill>
                  <a:srgbClr val="000000"/>
                </a:solidFill>
                <a:latin typeface="Graphik Medium"/>
                <a:ea typeface="Graphik Medium"/>
                <a:cs typeface="Graphik Medium"/>
                <a:sym typeface="Graphik Medium"/>
              </a:defRPr>
            </a:pPr>
            <a:endParaRPr/>
          </a:p>
        </p:txBody>
      </p:sp>
      <p:sp>
        <p:nvSpPr>
          <p:cNvPr id="230" name="="/>
          <p:cNvSpPr txBox="1"/>
          <p:nvPr/>
        </p:nvSpPr>
        <p:spPr>
          <a:xfrm>
            <a:off x="6199015" y="6865535"/>
            <a:ext cx="443737" cy="10344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2400"/>
              </a:spcBef>
              <a:defRPr sz="5500" spc="-55">
                <a:solidFill>
                  <a:srgbClr val="FFFFFF"/>
                </a:solidFill>
              </a:defRPr>
            </a:lvl1pPr>
          </a:lstStyle>
          <a:p>
            <a:r>
              <a:t>=</a:t>
            </a:r>
          </a:p>
        </p:txBody>
      </p:sp>
      <p:pic>
        <p:nvPicPr>
          <p:cNvPr id="231" name="YCBCR.png" descr="YCBCR.png"/>
          <p:cNvPicPr>
            <a:picLocks noChangeAspect="1"/>
          </p:cNvPicPr>
          <p:nvPr/>
        </p:nvPicPr>
        <p:blipFill>
          <a:blip r:embed="rId2"/>
          <a:stretch>
            <a:fillRect/>
          </a:stretch>
        </p:blipFill>
        <p:spPr>
          <a:xfrm>
            <a:off x="940990" y="3391296"/>
            <a:ext cx="4775201" cy="7454901"/>
          </a:xfrm>
          <a:prstGeom prst="rect">
            <a:avLst/>
          </a:prstGeom>
          <a:ln w="12700">
            <a:miter lim="400000"/>
          </a:ln>
          <a:effectLst>
            <a:reflection stA="50000" endPos="40000" dir="5400000" sy="-100000" algn="bl" rotWithShape="0"/>
          </a:effectLst>
        </p:spPr>
      </p:pic>
      <p:pic>
        <p:nvPicPr>
          <p:cNvPr id="232" name="Image" descr="Image"/>
          <p:cNvPicPr>
            <a:picLocks noChangeAspect="1"/>
          </p:cNvPicPr>
          <p:nvPr/>
        </p:nvPicPr>
        <p:blipFill>
          <a:blip r:embed="rId3"/>
          <a:srcRect l="1179" t="1179" r="1179" b="1179"/>
          <a:stretch>
            <a:fillRect/>
          </a:stretch>
        </p:blipFill>
        <p:spPr>
          <a:xfrm>
            <a:off x="13155708" y="3655293"/>
            <a:ext cx="4959131" cy="7454901"/>
          </a:xfrm>
          <a:prstGeom prst="rect">
            <a:avLst/>
          </a:prstGeom>
          <a:ln w="12700">
            <a:miter lim="400000"/>
          </a:ln>
          <a:effectLst>
            <a:reflection stA="50000" endPos="40000" dir="5400000" sy="-100000" algn="bl" rotWithShape="0"/>
          </a:effectLst>
        </p:spPr>
      </p:pic>
      <p:sp>
        <p:nvSpPr>
          <p:cNvPr id="233" name="Cb Component"/>
          <p:cNvSpPr/>
          <p:nvPr/>
        </p:nvSpPr>
        <p:spPr>
          <a:xfrm>
            <a:off x="13155708" y="3061441"/>
            <a:ext cx="4959131"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Cb Component</a:t>
            </a:r>
          </a:p>
        </p:txBody>
      </p:sp>
      <p:pic>
        <p:nvPicPr>
          <p:cNvPr id="234" name="Image" descr="Image"/>
          <p:cNvPicPr>
            <a:picLocks noChangeAspect="1"/>
          </p:cNvPicPr>
          <p:nvPr/>
        </p:nvPicPr>
        <p:blipFill>
          <a:blip r:embed="rId4"/>
          <a:srcRect l="1841" t="1841" r="1841" b="1841"/>
          <a:stretch>
            <a:fillRect/>
          </a:stretch>
        </p:blipFill>
        <p:spPr>
          <a:xfrm>
            <a:off x="19340295" y="3671463"/>
            <a:ext cx="4959130" cy="7422560"/>
          </a:xfrm>
          <a:prstGeom prst="rect">
            <a:avLst/>
          </a:prstGeom>
          <a:ln w="12700">
            <a:miter lim="400000"/>
          </a:ln>
          <a:effectLst>
            <a:reflection stA="50000" endPos="40000" dir="5400000" sy="-100000" algn="bl" rotWithShape="0"/>
          </a:effectLst>
        </p:spPr>
      </p:pic>
      <p:sp>
        <p:nvSpPr>
          <p:cNvPr id="235" name="Cr Component"/>
          <p:cNvSpPr/>
          <p:nvPr/>
        </p:nvSpPr>
        <p:spPr>
          <a:xfrm>
            <a:off x="19340295" y="3077611"/>
            <a:ext cx="4959130"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Cr Component</a:t>
            </a:r>
          </a:p>
        </p:txBody>
      </p:sp>
      <p:pic>
        <p:nvPicPr>
          <p:cNvPr id="236" name="Image" descr="Image"/>
          <p:cNvPicPr>
            <a:picLocks noChangeAspect="1"/>
          </p:cNvPicPr>
          <p:nvPr/>
        </p:nvPicPr>
        <p:blipFill>
          <a:blip r:embed="rId5"/>
          <a:srcRect l="2278" t="2278" r="2278" b="2278"/>
          <a:stretch>
            <a:fillRect/>
          </a:stretch>
        </p:blipFill>
        <p:spPr>
          <a:xfrm>
            <a:off x="6983260" y="3655292"/>
            <a:ext cx="4959131" cy="7454902"/>
          </a:xfrm>
          <a:prstGeom prst="rect">
            <a:avLst/>
          </a:prstGeom>
          <a:ln w="12700">
            <a:miter lim="400000"/>
          </a:ln>
          <a:effectLst>
            <a:reflection stA="50000" endPos="40000" dir="5400000" sy="-100000" algn="bl" rotWithShape="0"/>
          </a:effectLst>
        </p:spPr>
      </p:pic>
      <p:sp>
        <p:nvSpPr>
          <p:cNvPr id="237" name="Y Component"/>
          <p:cNvSpPr/>
          <p:nvPr/>
        </p:nvSpPr>
        <p:spPr>
          <a:xfrm>
            <a:off x="6983260" y="3061440"/>
            <a:ext cx="4959131" cy="492253"/>
          </a:xfrm>
          <a:prstGeom prst="roundRect">
            <a:avLst>
              <a:gd name="adj" fmla="val 0"/>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FFFFFF"/>
                </a:solidFill>
                <a:latin typeface="+mn-lt"/>
                <a:ea typeface="+mn-ea"/>
                <a:cs typeface="+mn-cs"/>
                <a:sym typeface="Graphik Semibold"/>
              </a:defRPr>
            </a:lvl1pPr>
          </a:lstStyle>
          <a:p>
            <a:r>
              <a:t>Y Component</a:t>
            </a:r>
          </a:p>
        </p:txBody>
      </p:sp>
      <p:sp>
        <p:nvSpPr>
          <p:cNvPr id="238" name="Slide Number"/>
          <p:cNvSpPr txBox="1">
            <a:spLocks noGrp="1"/>
          </p:cNvSpPr>
          <p:nvPr>
            <p:ph type="sldNum" sz="quarter" idx="2"/>
          </p:nvPr>
        </p:nvSpPr>
        <p:spPr>
          <a:xfrm>
            <a:off x="12043702" y="13081000"/>
            <a:ext cx="283896"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5" presetClass="entr" presetSubtype="9" fill="hold" grpId="1" nodeType="afterEffect">
                                  <p:stCondLst>
                                    <p:cond delay="0"/>
                                  </p:stCondLst>
                                  <p:iterate>
                                    <p:tmAbs val="0"/>
                                  </p:iterate>
                                  <p:childTnLst>
                                    <p:set>
                                      <p:cBhvr>
                                        <p:cTn id="6" fill="hold"/>
                                        <p:tgtEl>
                                          <p:spTgt spid="236"/>
                                        </p:tgtEl>
                                        <p:attrNameLst>
                                          <p:attrName>style.visibility</p:attrName>
                                        </p:attrNameLst>
                                      </p:cBhvr>
                                      <p:to>
                                        <p:strVal val="visible"/>
                                      </p:to>
                                    </p:set>
                                    <p:anim calcmode="lin" valueType="num">
                                      <p:cBhvr>
                                        <p:cTn id="7" dur="1000" fill="hold"/>
                                        <p:tgtEl>
                                          <p:spTgt spid="236"/>
                                        </p:tgtEl>
                                        <p:attrNameLst>
                                          <p:attrName>ppt_w</p:attrName>
                                        </p:attrNameLst>
                                      </p:cBhvr>
                                      <p:tavLst>
                                        <p:tav tm="0">
                                          <p:val>
                                            <p:fltVal val="0"/>
                                          </p:val>
                                        </p:tav>
                                        <p:tav tm="100000">
                                          <p:val>
                                            <p:strVal val="#ppt_w"/>
                                          </p:val>
                                        </p:tav>
                                      </p:tavLst>
                                    </p:anim>
                                    <p:anim calcmode="lin" valueType="num">
                                      <p:cBhvr>
                                        <p:cTn id="8" dur="1000" fill="hold"/>
                                        <p:tgtEl>
                                          <p:spTgt spid="236"/>
                                        </p:tgtEl>
                                        <p:attrNameLst>
                                          <p:attrName>ppt_h</p:attrName>
                                        </p:attrNameLst>
                                      </p:cBhvr>
                                      <p:tavLst>
                                        <p:tav tm="0">
                                          <p:val>
                                            <p:fltVal val="0"/>
                                          </p:val>
                                        </p:tav>
                                        <p:tav tm="100000">
                                          <p:val>
                                            <p:strVal val="#ppt_h"/>
                                          </p:val>
                                        </p:tav>
                                      </p:tavLst>
                                    </p:anim>
                                    <p:anim calcmode="lin" valueType="num">
                                      <p:cBhvr>
                                        <p:cTn id="9" dur="1000" fill="hold"/>
                                        <p:tgtEl>
                                          <p:spTgt spid="23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36"/>
                                        </p:tgtEl>
                                        <p:attrNameLst>
                                          <p:attrName>ppt_y</p:attrName>
                                        </p:attrNameLst>
                                      </p:cBhvr>
                                      <p:tavLst>
                                        <p:tav tm="0" fmla="#ppt_y+(sin(-2*pi*(1-$))*-#ppt_x+cos(-2*pi*(1-$))*(1-#ppt_y))*(1-$)">
                                          <p:val>
                                            <p:fltVal val="0"/>
                                          </p:val>
                                        </p:tav>
                                        <p:tav tm="100000">
                                          <p:val>
                                            <p:fltVal val="1"/>
                                          </p:val>
                                        </p:tav>
                                      </p:tavLst>
                                    </p:anim>
                                  </p:childTnLst>
                                </p:cTn>
                              </p:par>
                              <p:par>
                                <p:cTn id="11" presetID="15" presetClass="entr" presetSubtype="9" fill="hold" nodeType="withEffect">
                                  <p:stCondLst>
                                    <p:cond delay="0"/>
                                  </p:stCondLst>
                                  <p:iterate>
                                    <p:tmAbs val="0"/>
                                  </p:iterate>
                                  <p:childTnLst>
                                    <p:set>
                                      <p:cBhvr>
                                        <p:cTn id="12" fill="hold"/>
                                        <p:tgtEl>
                                          <p:spTgt spid="237"/>
                                        </p:tgtEl>
                                        <p:attrNameLst>
                                          <p:attrName>style.visibility</p:attrName>
                                        </p:attrNameLst>
                                      </p:cBhvr>
                                      <p:to>
                                        <p:strVal val="visible"/>
                                      </p:to>
                                    </p:set>
                                    <p:anim calcmode="lin" valueType="num">
                                      <p:cBhvr>
                                        <p:cTn id="13" dur="1000" fill="hold"/>
                                        <p:tgtEl>
                                          <p:spTgt spid="237"/>
                                        </p:tgtEl>
                                        <p:attrNameLst>
                                          <p:attrName>ppt_w</p:attrName>
                                        </p:attrNameLst>
                                      </p:cBhvr>
                                      <p:tavLst>
                                        <p:tav tm="0">
                                          <p:val>
                                            <p:fltVal val="0"/>
                                          </p:val>
                                        </p:tav>
                                        <p:tav tm="100000">
                                          <p:val>
                                            <p:strVal val="#ppt_w"/>
                                          </p:val>
                                        </p:tav>
                                      </p:tavLst>
                                    </p:anim>
                                    <p:anim calcmode="lin" valueType="num">
                                      <p:cBhvr>
                                        <p:cTn id="14" dur="1000" fill="hold"/>
                                        <p:tgtEl>
                                          <p:spTgt spid="237"/>
                                        </p:tgtEl>
                                        <p:attrNameLst>
                                          <p:attrName>ppt_h</p:attrName>
                                        </p:attrNameLst>
                                      </p:cBhvr>
                                      <p:tavLst>
                                        <p:tav tm="0">
                                          <p:val>
                                            <p:fltVal val="0"/>
                                          </p:val>
                                        </p:tav>
                                        <p:tav tm="100000">
                                          <p:val>
                                            <p:strVal val="#ppt_h"/>
                                          </p:val>
                                        </p:tav>
                                      </p:tavLst>
                                    </p:anim>
                                    <p:anim calcmode="lin" valueType="num">
                                      <p:cBhvr>
                                        <p:cTn id="15" dur="1000" fill="hold"/>
                                        <p:tgtEl>
                                          <p:spTgt spid="237"/>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37"/>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000"/>
                            </p:stCondLst>
                            <p:childTnLst>
                              <p:par>
                                <p:cTn id="18" presetID="15" presetClass="entr" presetSubtype="9" fill="hold" grpId="2" nodeType="afterEffect">
                                  <p:stCondLst>
                                    <p:cond delay="0"/>
                                  </p:stCondLst>
                                  <p:iterate>
                                    <p:tmAbs val="0"/>
                                  </p:iterate>
                                  <p:childTnLst>
                                    <p:set>
                                      <p:cBhvr>
                                        <p:cTn id="19" fill="hold"/>
                                        <p:tgtEl>
                                          <p:spTgt spid="232"/>
                                        </p:tgtEl>
                                        <p:attrNameLst>
                                          <p:attrName>style.visibility</p:attrName>
                                        </p:attrNameLst>
                                      </p:cBhvr>
                                      <p:to>
                                        <p:strVal val="visible"/>
                                      </p:to>
                                    </p:set>
                                    <p:anim calcmode="lin" valueType="num">
                                      <p:cBhvr>
                                        <p:cTn id="20" dur="1000" fill="hold"/>
                                        <p:tgtEl>
                                          <p:spTgt spid="232"/>
                                        </p:tgtEl>
                                        <p:attrNameLst>
                                          <p:attrName>ppt_w</p:attrName>
                                        </p:attrNameLst>
                                      </p:cBhvr>
                                      <p:tavLst>
                                        <p:tav tm="0">
                                          <p:val>
                                            <p:fltVal val="0"/>
                                          </p:val>
                                        </p:tav>
                                        <p:tav tm="100000">
                                          <p:val>
                                            <p:strVal val="#ppt_w"/>
                                          </p:val>
                                        </p:tav>
                                      </p:tavLst>
                                    </p:anim>
                                    <p:anim calcmode="lin" valueType="num">
                                      <p:cBhvr>
                                        <p:cTn id="21" dur="1000" fill="hold"/>
                                        <p:tgtEl>
                                          <p:spTgt spid="232"/>
                                        </p:tgtEl>
                                        <p:attrNameLst>
                                          <p:attrName>ppt_h</p:attrName>
                                        </p:attrNameLst>
                                      </p:cBhvr>
                                      <p:tavLst>
                                        <p:tav tm="0">
                                          <p:val>
                                            <p:fltVal val="0"/>
                                          </p:val>
                                        </p:tav>
                                        <p:tav tm="100000">
                                          <p:val>
                                            <p:strVal val="#ppt_h"/>
                                          </p:val>
                                        </p:tav>
                                      </p:tavLst>
                                    </p:anim>
                                    <p:anim calcmode="lin" valueType="num">
                                      <p:cBhvr>
                                        <p:cTn id="22" dur="1000" fill="hold"/>
                                        <p:tgtEl>
                                          <p:spTgt spid="23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32"/>
                                        </p:tgtEl>
                                        <p:attrNameLst>
                                          <p:attrName>ppt_y</p:attrName>
                                        </p:attrNameLst>
                                      </p:cBhvr>
                                      <p:tavLst>
                                        <p:tav tm="0" fmla="#ppt_y+(sin(-2*pi*(1-$))*-#ppt_x+cos(-2*pi*(1-$))*(1-#ppt_y))*(1-$)">
                                          <p:val>
                                            <p:fltVal val="0"/>
                                          </p:val>
                                        </p:tav>
                                        <p:tav tm="100000">
                                          <p:val>
                                            <p:fltVal val="1"/>
                                          </p:val>
                                        </p:tav>
                                      </p:tavLst>
                                    </p:anim>
                                  </p:childTnLst>
                                </p:cTn>
                              </p:par>
                              <p:par>
                                <p:cTn id="24" presetID="15" presetClass="entr" presetSubtype="9" fill="hold" nodeType="withEffect">
                                  <p:stCondLst>
                                    <p:cond delay="0"/>
                                  </p:stCondLst>
                                  <p:iterate>
                                    <p:tmAbs val="0"/>
                                  </p:iterate>
                                  <p:childTnLst>
                                    <p:set>
                                      <p:cBhvr>
                                        <p:cTn id="25" fill="hold"/>
                                        <p:tgtEl>
                                          <p:spTgt spid="233"/>
                                        </p:tgtEl>
                                        <p:attrNameLst>
                                          <p:attrName>style.visibility</p:attrName>
                                        </p:attrNameLst>
                                      </p:cBhvr>
                                      <p:to>
                                        <p:strVal val="visible"/>
                                      </p:to>
                                    </p:set>
                                    <p:anim calcmode="lin" valueType="num">
                                      <p:cBhvr>
                                        <p:cTn id="26" dur="1000" fill="hold"/>
                                        <p:tgtEl>
                                          <p:spTgt spid="233"/>
                                        </p:tgtEl>
                                        <p:attrNameLst>
                                          <p:attrName>ppt_w</p:attrName>
                                        </p:attrNameLst>
                                      </p:cBhvr>
                                      <p:tavLst>
                                        <p:tav tm="0">
                                          <p:val>
                                            <p:fltVal val="0"/>
                                          </p:val>
                                        </p:tav>
                                        <p:tav tm="100000">
                                          <p:val>
                                            <p:strVal val="#ppt_w"/>
                                          </p:val>
                                        </p:tav>
                                      </p:tavLst>
                                    </p:anim>
                                    <p:anim calcmode="lin" valueType="num">
                                      <p:cBhvr>
                                        <p:cTn id="27" dur="1000" fill="hold"/>
                                        <p:tgtEl>
                                          <p:spTgt spid="233"/>
                                        </p:tgtEl>
                                        <p:attrNameLst>
                                          <p:attrName>ppt_h</p:attrName>
                                        </p:attrNameLst>
                                      </p:cBhvr>
                                      <p:tavLst>
                                        <p:tav tm="0">
                                          <p:val>
                                            <p:fltVal val="0"/>
                                          </p:val>
                                        </p:tav>
                                        <p:tav tm="100000">
                                          <p:val>
                                            <p:strVal val="#ppt_h"/>
                                          </p:val>
                                        </p:tav>
                                      </p:tavLst>
                                    </p:anim>
                                    <p:anim calcmode="lin" valueType="num">
                                      <p:cBhvr>
                                        <p:cTn id="28" dur="1000" fill="hold"/>
                                        <p:tgtEl>
                                          <p:spTgt spid="233"/>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233"/>
                                        </p:tgtEl>
                                        <p:attrNameLst>
                                          <p:attrName>ppt_y</p:attrName>
                                        </p:attrNameLst>
                                      </p:cBhvr>
                                      <p:tavLst>
                                        <p:tav tm="0" fmla="#ppt_y+(sin(-2*pi*(1-$))*-#ppt_x+cos(-2*pi*(1-$))*(1-#ppt_y))*(1-$)">
                                          <p:val>
                                            <p:fltVal val="0"/>
                                          </p:val>
                                        </p:tav>
                                        <p:tav tm="100000">
                                          <p:val>
                                            <p:fltVal val="1"/>
                                          </p:val>
                                        </p:tav>
                                      </p:tavLst>
                                    </p:anim>
                                  </p:childTnLst>
                                </p:cTn>
                              </p:par>
                            </p:childTnLst>
                          </p:cTn>
                        </p:par>
                        <p:par>
                          <p:cTn id="30" fill="hold">
                            <p:stCondLst>
                              <p:cond delay="2000"/>
                            </p:stCondLst>
                            <p:childTnLst>
                              <p:par>
                                <p:cTn id="31" presetID="15" presetClass="entr" presetSubtype="9" fill="hold" grpId="3" nodeType="afterEffect">
                                  <p:stCondLst>
                                    <p:cond delay="0"/>
                                  </p:stCondLst>
                                  <p:iterate>
                                    <p:tmAbs val="0"/>
                                  </p:iterate>
                                  <p:childTnLst>
                                    <p:set>
                                      <p:cBhvr>
                                        <p:cTn id="32" fill="hold"/>
                                        <p:tgtEl>
                                          <p:spTgt spid="234"/>
                                        </p:tgtEl>
                                        <p:attrNameLst>
                                          <p:attrName>style.visibility</p:attrName>
                                        </p:attrNameLst>
                                      </p:cBhvr>
                                      <p:to>
                                        <p:strVal val="visible"/>
                                      </p:to>
                                    </p:set>
                                    <p:anim calcmode="lin" valueType="num">
                                      <p:cBhvr>
                                        <p:cTn id="33" dur="1000" fill="hold"/>
                                        <p:tgtEl>
                                          <p:spTgt spid="234"/>
                                        </p:tgtEl>
                                        <p:attrNameLst>
                                          <p:attrName>ppt_w</p:attrName>
                                        </p:attrNameLst>
                                      </p:cBhvr>
                                      <p:tavLst>
                                        <p:tav tm="0">
                                          <p:val>
                                            <p:fltVal val="0"/>
                                          </p:val>
                                        </p:tav>
                                        <p:tav tm="100000">
                                          <p:val>
                                            <p:strVal val="#ppt_w"/>
                                          </p:val>
                                        </p:tav>
                                      </p:tavLst>
                                    </p:anim>
                                    <p:anim calcmode="lin" valueType="num">
                                      <p:cBhvr>
                                        <p:cTn id="34" dur="1000" fill="hold"/>
                                        <p:tgtEl>
                                          <p:spTgt spid="234"/>
                                        </p:tgtEl>
                                        <p:attrNameLst>
                                          <p:attrName>ppt_h</p:attrName>
                                        </p:attrNameLst>
                                      </p:cBhvr>
                                      <p:tavLst>
                                        <p:tav tm="0">
                                          <p:val>
                                            <p:fltVal val="0"/>
                                          </p:val>
                                        </p:tav>
                                        <p:tav tm="100000">
                                          <p:val>
                                            <p:strVal val="#ppt_h"/>
                                          </p:val>
                                        </p:tav>
                                      </p:tavLst>
                                    </p:anim>
                                    <p:anim calcmode="lin" valueType="num">
                                      <p:cBhvr>
                                        <p:cTn id="35" dur="1000" fill="hold"/>
                                        <p:tgtEl>
                                          <p:spTgt spid="234"/>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234"/>
                                        </p:tgtEl>
                                        <p:attrNameLst>
                                          <p:attrName>ppt_y</p:attrName>
                                        </p:attrNameLst>
                                      </p:cBhvr>
                                      <p:tavLst>
                                        <p:tav tm="0" fmla="#ppt_y+(sin(-2*pi*(1-$))*-#ppt_x+cos(-2*pi*(1-$))*(1-#ppt_y))*(1-$)">
                                          <p:val>
                                            <p:fltVal val="0"/>
                                          </p:val>
                                        </p:tav>
                                        <p:tav tm="100000">
                                          <p:val>
                                            <p:fltVal val="1"/>
                                          </p:val>
                                        </p:tav>
                                      </p:tavLst>
                                    </p:anim>
                                  </p:childTnLst>
                                </p:cTn>
                              </p:par>
                              <p:par>
                                <p:cTn id="37" presetID="15" presetClass="entr" presetSubtype="9" fill="hold" nodeType="withEffect">
                                  <p:stCondLst>
                                    <p:cond delay="0"/>
                                  </p:stCondLst>
                                  <p:iterate>
                                    <p:tmAbs val="0"/>
                                  </p:iterate>
                                  <p:childTnLst>
                                    <p:set>
                                      <p:cBhvr>
                                        <p:cTn id="38" fill="hold"/>
                                        <p:tgtEl>
                                          <p:spTgt spid="235"/>
                                        </p:tgtEl>
                                        <p:attrNameLst>
                                          <p:attrName>style.visibility</p:attrName>
                                        </p:attrNameLst>
                                      </p:cBhvr>
                                      <p:to>
                                        <p:strVal val="visible"/>
                                      </p:to>
                                    </p:set>
                                    <p:anim calcmode="lin" valueType="num">
                                      <p:cBhvr>
                                        <p:cTn id="39" dur="1000" fill="hold"/>
                                        <p:tgtEl>
                                          <p:spTgt spid="235"/>
                                        </p:tgtEl>
                                        <p:attrNameLst>
                                          <p:attrName>ppt_w</p:attrName>
                                        </p:attrNameLst>
                                      </p:cBhvr>
                                      <p:tavLst>
                                        <p:tav tm="0">
                                          <p:val>
                                            <p:fltVal val="0"/>
                                          </p:val>
                                        </p:tav>
                                        <p:tav tm="100000">
                                          <p:val>
                                            <p:strVal val="#ppt_w"/>
                                          </p:val>
                                        </p:tav>
                                      </p:tavLst>
                                    </p:anim>
                                    <p:anim calcmode="lin" valueType="num">
                                      <p:cBhvr>
                                        <p:cTn id="40" dur="1000" fill="hold"/>
                                        <p:tgtEl>
                                          <p:spTgt spid="235"/>
                                        </p:tgtEl>
                                        <p:attrNameLst>
                                          <p:attrName>ppt_h</p:attrName>
                                        </p:attrNameLst>
                                      </p:cBhvr>
                                      <p:tavLst>
                                        <p:tav tm="0">
                                          <p:val>
                                            <p:fltVal val="0"/>
                                          </p:val>
                                        </p:tav>
                                        <p:tav tm="100000">
                                          <p:val>
                                            <p:strVal val="#ppt_h"/>
                                          </p:val>
                                        </p:tav>
                                      </p:tavLst>
                                    </p:anim>
                                    <p:anim calcmode="lin" valueType="num">
                                      <p:cBhvr>
                                        <p:cTn id="41" dur="1000" fill="hold"/>
                                        <p:tgtEl>
                                          <p:spTgt spid="235"/>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23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2" animBg="1" advAuto="0"/>
      <p:bldP spid="234" grpId="3" animBg="1" advAuto="0"/>
      <p:bldP spid="236"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hroma Downsampling"/>
          <p:cNvSpPr txBox="1">
            <a:spLocks noGrp="1"/>
          </p:cNvSpPr>
          <p:nvPr>
            <p:ph type="title"/>
          </p:nvPr>
        </p:nvSpPr>
        <p:spPr>
          <a:prstGeom prst="rect">
            <a:avLst/>
          </a:prstGeom>
        </p:spPr>
        <p:txBody>
          <a:bodyPr/>
          <a:lstStyle>
            <a:lvl1pPr defTabSz="1804370">
              <a:lnSpc>
                <a:spcPct val="90000"/>
              </a:lnSpc>
              <a:defRPr sz="8584" spc="-257">
                <a:gradFill flip="none" rotWithShape="1">
                  <a:gsLst>
                    <a:gs pos="0">
                      <a:srgbClr val="00E8FF"/>
                    </a:gs>
                    <a:gs pos="100000">
                      <a:srgbClr val="FF00F7"/>
                    </a:gs>
                  </a:gsLst>
                  <a:lin ang="3967761" scaled="0"/>
                </a:gradFill>
              </a:defRPr>
            </a:lvl1pPr>
          </a:lstStyle>
          <a:p>
            <a:r>
              <a:t>Chroma Downsampling</a:t>
            </a:r>
          </a:p>
        </p:txBody>
      </p:sp>
      <p:sp>
        <p:nvSpPr>
          <p:cNvPr id="241" name="(4:2:0)"/>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(4:2:0)</a:t>
            </a:r>
          </a:p>
        </p:txBody>
      </p:sp>
      <p:sp>
        <p:nvSpPr>
          <p:cNvPr id="242" name="We simply go through the image in 2x2 blocks…"/>
          <p:cNvSpPr txBox="1"/>
          <p:nvPr/>
        </p:nvSpPr>
        <p:spPr>
          <a:xfrm>
            <a:off x="6807200" y="3444557"/>
            <a:ext cx="16991300" cy="87826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58800" indent="-558800" algn="l" defTabSz="2438400">
              <a:spcBef>
                <a:spcPts val="2400"/>
              </a:spcBef>
              <a:buClr>
                <a:srgbClr val="FFFFFF"/>
              </a:buClr>
              <a:buSzPct val="100000"/>
              <a:buChar char="•"/>
              <a:defRPr sz="4500">
                <a:solidFill>
                  <a:srgbClr val="FFFFFF"/>
                </a:solidFill>
              </a:defRPr>
            </a:pPr>
            <a:r>
              <a:t>We simply go through the image in 2x2 blocks</a:t>
            </a:r>
          </a:p>
          <a:p>
            <a:pPr marL="558800" indent="-558800" algn="l" defTabSz="2438400">
              <a:spcBef>
                <a:spcPts val="2400"/>
              </a:spcBef>
              <a:buClr>
                <a:srgbClr val="FFFFFF"/>
              </a:buClr>
              <a:buSzPct val="100000"/>
              <a:buChar char="•"/>
              <a:defRPr sz="4500">
                <a:solidFill>
                  <a:srgbClr val="FFFFFF"/>
                </a:solidFill>
              </a:defRPr>
            </a:pPr>
            <a:r>
              <a:t>Each block has 4 pixel with different colour values</a:t>
            </a:r>
          </a:p>
          <a:p>
            <a:pPr marL="558800" indent="-558800" algn="l" defTabSz="2438400">
              <a:spcBef>
                <a:spcPts val="2400"/>
              </a:spcBef>
              <a:buClr>
                <a:srgbClr val="FFFFFF"/>
              </a:buClr>
              <a:buSzPct val="100000"/>
              <a:buChar char="•"/>
              <a:defRPr sz="4500">
                <a:solidFill>
                  <a:srgbClr val="FFFFFF"/>
                </a:solidFill>
              </a:defRPr>
            </a:pPr>
            <a:r>
              <a:t>Now take the average of all 4 pixels and make it the as the colour of one 2x2 block</a:t>
            </a:r>
          </a:p>
          <a:p>
            <a:pPr marL="558800" indent="-558800" algn="l" defTabSz="2438400">
              <a:spcBef>
                <a:spcPts val="2400"/>
              </a:spcBef>
              <a:buClr>
                <a:srgbClr val="FFFFFF"/>
              </a:buClr>
              <a:buSzPct val="100000"/>
              <a:buChar char="•"/>
              <a:defRPr sz="4500">
                <a:solidFill>
                  <a:srgbClr val="FFFFFF"/>
                </a:solidFill>
              </a:defRPr>
            </a:pPr>
            <a:r>
              <a:t>So we reduced 4 pixels to 1 pixel just by averaging the values</a:t>
            </a:r>
          </a:p>
          <a:p>
            <a:pPr marL="558800" indent="-558800" algn="l" defTabSz="2438400">
              <a:spcBef>
                <a:spcPts val="2400"/>
              </a:spcBef>
              <a:buClr>
                <a:srgbClr val="FFFFFF"/>
              </a:buClr>
              <a:buSzPct val="100000"/>
              <a:buChar char="•"/>
              <a:defRPr sz="4500">
                <a:solidFill>
                  <a:srgbClr val="FFFFFF"/>
                </a:solidFill>
              </a:defRPr>
            </a:pPr>
            <a:r>
              <a:t>One may take the value of top left value as the value of whole pixel</a:t>
            </a:r>
          </a:p>
          <a:p>
            <a:pPr marL="558800" indent="-558800" algn="l" defTabSz="2438400">
              <a:spcBef>
                <a:spcPts val="2400"/>
              </a:spcBef>
              <a:buClr>
                <a:srgbClr val="FFFFFF"/>
              </a:buClr>
              <a:buSzPct val="100000"/>
              <a:buChar char="•"/>
              <a:defRPr sz="4500">
                <a:solidFill>
                  <a:srgbClr val="FFFFFF"/>
                </a:solidFill>
              </a:defRPr>
            </a:pPr>
            <a:r>
              <a:t>This way averaging plays a key role in compression</a:t>
            </a:r>
          </a:p>
          <a:p>
            <a:pPr marL="558800" indent="-558800" algn="l" defTabSz="2438400">
              <a:spcBef>
                <a:spcPts val="2400"/>
              </a:spcBef>
              <a:buClr>
                <a:srgbClr val="FFFFFF"/>
              </a:buClr>
              <a:buSzPct val="100000"/>
              <a:buChar char="•"/>
              <a:defRPr sz="4500">
                <a:solidFill>
                  <a:srgbClr val="FFFFFF"/>
                </a:solidFill>
              </a:defRPr>
            </a:pPr>
            <a:r>
              <a:t>*This is only done for Chroma Components</a:t>
            </a:r>
          </a:p>
        </p:txBody>
      </p:sp>
      <p:pic>
        <p:nvPicPr>
          <p:cNvPr id="243" name="YCBCR.png" descr="YCBCR.png"/>
          <p:cNvPicPr>
            <a:picLocks noChangeAspect="1"/>
          </p:cNvPicPr>
          <p:nvPr/>
        </p:nvPicPr>
        <p:blipFill>
          <a:blip r:embed="rId2"/>
          <a:stretch>
            <a:fillRect/>
          </a:stretch>
        </p:blipFill>
        <p:spPr>
          <a:xfrm>
            <a:off x="991790" y="4108450"/>
            <a:ext cx="4775201" cy="7454900"/>
          </a:xfrm>
          <a:prstGeom prst="rect">
            <a:avLst/>
          </a:prstGeom>
          <a:ln w="12700">
            <a:miter lim="400000"/>
          </a:ln>
          <a:effectLst>
            <a:reflection stA="50000" endPos="40000" dir="5400000" sy="-100000" algn="bl" rotWithShape="0"/>
          </a:effectLst>
        </p:spPr>
      </p:pic>
      <p:sp>
        <p:nvSpPr>
          <p:cNvPr id="244" name="Suppose image is of 8x8"/>
          <p:cNvSpPr txBox="1"/>
          <p:nvPr/>
        </p:nvSpPr>
        <p:spPr>
          <a:xfrm>
            <a:off x="1009215" y="11687048"/>
            <a:ext cx="4646246" cy="1721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2438400">
              <a:spcBef>
                <a:spcPts val="2400"/>
              </a:spcBef>
              <a:defRPr sz="4800">
                <a:solidFill>
                  <a:srgbClr val="FFFFFF"/>
                </a:solidFill>
              </a:defRPr>
            </a:lvl1pPr>
          </a:lstStyle>
          <a:p>
            <a:r>
              <a:t>Suppose image is of 8x8</a:t>
            </a:r>
          </a:p>
        </p:txBody>
      </p:sp>
      <p:sp>
        <p:nvSpPr>
          <p:cNvPr id="245" name="Slide Number"/>
          <p:cNvSpPr txBox="1">
            <a:spLocks noGrp="1"/>
          </p:cNvSpPr>
          <p:nvPr>
            <p:ph type="sldNum" sz="quarter" idx="2"/>
          </p:nvPr>
        </p:nvSpPr>
        <p:spPr>
          <a:xfrm>
            <a:off x="12041885" y="13081000"/>
            <a:ext cx="287529" cy="4671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1" nodeType="afterEffect">
                                  <p:stCondLst>
                                    <p:cond delay="0"/>
                                  </p:stCondLst>
                                  <p:iterate type="lt">
                                    <p:tmAbs val="0"/>
                                  </p:iterate>
                                  <p:childTnLst>
                                    <p:set>
                                      <p:cBhvr>
                                        <p:cTn id="6" fill="hold"/>
                                        <p:tgtEl>
                                          <p:spTgt spid="242"/>
                                        </p:tgtEl>
                                        <p:attrNameLst>
                                          <p:attrName>style.visibility</p:attrName>
                                        </p:attrNameLst>
                                      </p:cBhvr>
                                      <p:to>
                                        <p:strVal val="visible"/>
                                      </p:to>
                                    </p:set>
                                    <p:animEffect transition="in" filter="fade">
                                      <p:cBhvr>
                                        <p:cTn id="7" dur="30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animBg="1" advAuto="0"/>
    </p:bldLst>
  </p:timing>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3928</Words>
  <Application>Microsoft Office PowerPoint</Application>
  <PresentationFormat>Custom</PresentationFormat>
  <Paragraphs>892</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Graphik</vt:lpstr>
      <vt:lpstr>Graphik Medium</vt:lpstr>
      <vt:lpstr>Graphik Semibold</vt:lpstr>
      <vt:lpstr>Helvetica Neue</vt:lpstr>
      <vt:lpstr>22_ColorGradient</vt:lpstr>
      <vt:lpstr>JPEG Image Compression Standard(.jpg)</vt:lpstr>
      <vt:lpstr>Representation Of an Image</vt:lpstr>
      <vt:lpstr>How does Computer Represent Images?</vt:lpstr>
      <vt:lpstr>Beauty of JPEG Compression!</vt:lpstr>
      <vt:lpstr>How JPEG achieves such High Level of Compression?!</vt:lpstr>
      <vt:lpstr>1.1 Lossy Compression </vt:lpstr>
      <vt:lpstr>YCbCr colour space</vt:lpstr>
      <vt:lpstr>Image in YCbCr Colour space</vt:lpstr>
      <vt:lpstr>Chroma Downsampling</vt:lpstr>
      <vt:lpstr>Chroma Downsampling</vt:lpstr>
      <vt:lpstr>Beauty of Chroma Downsampling</vt:lpstr>
      <vt:lpstr>PowerPoint Presentation</vt:lpstr>
      <vt:lpstr>PowerPoint Presentation</vt:lpstr>
      <vt:lpstr>Achieving 5% Compression!</vt:lpstr>
      <vt:lpstr>Images in Form of Signal</vt:lpstr>
      <vt:lpstr>Images in Form of Signal</vt:lpstr>
      <vt:lpstr>Direct Cosine Transform(DCT)</vt:lpstr>
      <vt:lpstr>Understanding DCT</vt:lpstr>
      <vt:lpstr>Understanding DCT</vt:lpstr>
      <vt:lpstr>The 1-D DCT</vt:lpstr>
      <vt:lpstr>The 1-D DCT</vt:lpstr>
      <vt:lpstr>The 1-D DCT</vt:lpstr>
      <vt:lpstr>How do DCT Bases Look Like in 2-D</vt:lpstr>
      <vt:lpstr>Mathematical Formulation DCT</vt:lpstr>
      <vt:lpstr>DCT for JPEG</vt:lpstr>
      <vt:lpstr>Beauty of DCT</vt:lpstr>
      <vt:lpstr>Beauty of DCT</vt:lpstr>
      <vt:lpstr>Observation</vt:lpstr>
      <vt:lpstr>Observation</vt:lpstr>
      <vt:lpstr>Observation</vt:lpstr>
      <vt:lpstr>Quantization</vt:lpstr>
      <vt:lpstr>Process of Quantization</vt:lpstr>
      <vt:lpstr>Process of Quantization</vt:lpstr>
      <vt:lpstr>Process of Quantization</vt:lpstr>
      <vt:lpstr>Quantization</vt:lpstr>
      <vt:lpstr>Lossless Encoding</vt:lpstr>
      <vt:lpstr>Run-Length Encoding</vt:lpstr>
      <vt:lpstr>Run-Length Encoding</vt:lpstr>
      <vt:lpstr>Huffman Coding</vt:lpstr>
      <vt:lpstr>Huffman Coding</vt:lpstr>
      <vt:lpstr>Huffman Coding for JPEG</vt:lpstr>
      <vt:lpstr>Output of Huffman Coding</vt:lpstr>
      <vt:lpstr>In a Nutshell</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JPEG Image Compression Standard(.jpg)</dc:title>
  <cp:lastModifiedBy>Microsoft account</cp:lastModifiedBy>
  <cp:revision>1</cp:revision>
  <dcterms:modified xsi:type="dcterms:W3CDTF">2023-06-03T17:59:20Z</dcterms:modified>
</cp:coreProperties>
</file>